
<file path=[Content_Types].xml><?xml version="1.0" encoding="utf-8"?>
<Types xmlns="http://schemas.openxmlformats.org/package/2006/content-types">
  <Default Extension="png" ContentType="image/png"/>
  <Default Extension="tmp"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0" r:id="rId2"/>
  </p:sldMasterIdLst>
  <p:notesMasterIdLst>
    <p:notesMasterId r:id="rId19"/>
  </p:notesMasterIdLst>
  <p:sldIdLst>
    <p:sldId id="258" r:id="rId3"/>
    <p:sldId id="257"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5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8" autoAdjust="0"/>
    <p:restoredTop sz="92189" autoAdjust="0"/>
  </p:normalViewPr>
  <p:slideViewPr>
    <p:cSldViewPr snapToGrid="0">
      <p:cViewPr varScale="1">
        <p:scale>
          <a:sx n="112" d="100"/>
          <a:sy n="112" d="100"/>
        </p:scale>
        <p:origin x="514"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0.png>
</file>

<file path=ppt/media/image11.png>
</file>

<file path=ppt/media/image12.png>
</file>

<file path=ppt/media/image13.tmp>
</file>

<file path=ppt/media/image14.png>
</file>

<file path=ppt/media/image15.tmp>
</file>

<file path=ppt/media/image16.png>
</file>

<file path=ppt/media/image17.tmp>
</file>

<file path=ppt/media/image18.tmp>
</file>

<file path=ppt/media/image19.png>
</file>

<file path=ppt/media/image2.jpeg>
</file>

<file path=ppt/media/image20.tmp>
</file>

<file path=ppt/media/image21.png>
</file>

<file path=ppt/media/image22.tmp>
</file>

<file path=ppt/media/image23.tmp>
</file>

<file path=ppt/media/image24.tmp>
</file>

<file path=ppt/media/image25.tmp>
</file>

<file path=ppt/media/image26.tmp>
</file>

<file path=ppt/media/image27.png>
</file>

<file path=ppt/media/image28.tmp>
</file>

<file path=ppt/media/image29.tmp>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A97F13-D406-4B30-89EB-89D28DCCB6B6}" type="datetimeFigureOut">
              <a:rPr lang="en-US" smtClean="0"/>
              <a:t>2/21/2020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C24347-7D08-4F10-BCCE-F3AB049A8776}" type="slidenum">
              <a:rPr lang="en-US" smtClean="0"/>
              <a:t>‹#›</a:t>
            </a:fld>
            <a:endParaRPr lang="en-US"/>
          </a:p>
        </p:txBody>
      </p:sp>
    </p:spTree>
    <p:extLst>
      <p:ext uri="{BB962C8B-B14F-4D97-AF65-F5344CB8AC3E}">
        <p14:creationId xmlns:p14="http://schemas.microsoft.com/office/powerpoint/2010/main" val="2807865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example, we searched</a:t>
            </a:r>
            <a:r>
              <a:rPr lang="en-US" baseline="0" dirty="0" smtClean="0"/>
              <a:t> for all the fields in Narrative_1 where either “YOF” or “YOM” occur, to give us a rough count of the male and female patients. If we sum the two counts, we end up with 25,673, far short of the total of 31,897 patients. If we scroll through the data, we see that in other cases the whole word male or female was spelled out. In other words, YOM and YOF were not used consistently, and perhaps other gender designators were used, as well.</a:t>
            </a:r>
          </a:p>
          <a:p>
            <a:endParaRPr lang="en-US" baseline="0" dirty="0" smtClean="0"/>
          </a:p>
          <a:p>
            <a:r>
              <a:rPr lang="en-US" baseline="0" dirty="0" smtClean="0"/>
              <a:t>How can we find the instances where something other than YOM or YOF was used, and clean those that need cleaning so they match the rest?</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7</a:t>
            </a:fld>
            <a:endParaRPr lang="en-US"/>
          </a:p>
        </p:txBody>
      </p:sp>
    </p:spTree>
    <p:extLst>
      <p:ext uri="{BB962C8B-B14F-4D97-AF65-F5344CB8AC3E}">
        <p14:creationId xmlns:p14="http://schemas.microsoft.com/office/powerpoint/2010/main" val="3665184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Custom Text Filter allowed</a:t>
            </a:r>
            <a:r>
              <a:rPr lang="en-US" baseline="0" dirty="0" smtClean="0"/>
              <a:t> us to filter for every record where “YOM” or “YOF” was not used to describe the patient in the Narrative_1 column. This left us with examples where sometimes YF or YM was used, or sometimes the whole word male or female was spelled out. With our next tip, we can quickly normalize many of these cases so they match the YOM and YOF examples.</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8</a:t>
            </a:fld>
            <a:endParaRPr lang="en-US"/>
          </a:p>
        </p:txBody>
      </p:sp>
    </p:spTree>
    <p:extLst>
      <p:ext uri="{BB962C8B-B14F-4D97-AF65-F5344CB8AC3E}">
        <p14:creationId xmlns:p14="http://schemas.microsoft.com/office/powerpoint/2010/main" val="1437365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Custom Text Filter allowed</a:t>
            </a:r>
            <a:r>
              <a:rPr lang="en-US" baseline="0" dirty="0" smtClean="0"/>
              <a:t> us to filter for every record where “YOM” or “YOF” was not used to describe the patient. This left us with examples where sometimes YF or YM was used, or sometimes the whole word male or female was spelled out. Using Find and Replace, we can quickly normalize many of these cases so they match the YOM and YOF examples.</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9</a:t>
            </a:fld>
            <a:endParaRPr lang="en-US"/>
          </a:p>
        </p:txBody>
      </p:sp>
    </p:spTree>
    <p:extLst>
      <p:ext uri="{BB962C8B-B14F-4D97-AF65-F5344CB8AC3E}">
        <p14:creationId xmlns:p14="http://schemas.microsoft.com/office/powerpoint/2010/main" val="89069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bins contain the numbers “up</a:t>
            </a:r>
            <a:r>
              <a:rPr lang="en-US" baseline="0" dirty="0" smtClean="0"/>
              <a:t> to” the number listed (for example, the 10 bin contains all weights from 0 – 10 kg. It’s either a particular trait or an anomaly in the dataset that there are no patients in the weight categories 20 – 30 kg, 30 – 40 kg, or 40 – 50 kg. The histogram helps us to see this without having to scroll through or sort the data.</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10</a:t>
            </a:fld>
            <a:endParaRPr lang="en-US"/>
          </a:p>
        </p:txBody>
      </p:sp>
    </p:spTree>
    <p:extLst>
      <p:ext uri="{BB962C8B-B14F-4D97-AF65-F5344CB8AC3E}">
        <p14:creationId xmlns:p14="http://schemas.microsoft.com/office/powerpoint/2010/main" val="3917835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C24347-7D08-4F10-BCCE-F3AB049A8776}" type="slidenum">
              <a:rPr lang="en-US" smtClean="0"/>
              <a:t>12</a:t>
            </a:fld>
            <a:endParaRPr lang="en-US"/>
          </a:p>
        </p:txBody>
      </p:sp>
    </p:spTree>
    <p:extLst>
      <p:ext uri="{BB962C8B-B14F-4D97-AF65-F5344CB8AC3E}">
        <p14:creationId xmlns:p14="http://schemas.microsoft.com/office/powerpoint/2010/main" val="1974006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Cell Validation,</a:t>
            </a:r>
            <a:r>
              <a:rPr lang="en-US" baseline="0" dirty="0" smtClean="0"/>
              <a:t> you can set up your cells to only accept certain values, even from the beginning of data collection. Much like a validated field in </a:t>
            </a:r>
            <a:r>
              <a:rPr lang="en-US" baseline="0" dirty="0" err="1" smtClean="0"/>
              <a:t>REDCap</a:t>
            </a:r>
            <a:r>
              <a:rPr lang="en-US" baseline="0" dirty="0" smtClean="0"/>
              <a:t>, this prevents </a:t>
            </a:r>
            <a:r>
              <a:rPr lang="en-US" baseline="0" dirty="0" err="1" smtClean="0"/>
              <a:t>unvalidated</a:t>
            </a:r>
            <a:r>
              <a:rPr lang="en-US" baseline="0" dirty="0" smtClean="0"/>
              <a:t> terms from being entered as data values.</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13</a:t>
            </a:fld>
            <a:endParaRPr lang="en-US"/>
          </a:p>
        </p:txBody>
      </p:sp>
    </p:spTree>
    <p:extLst>
      <p:ext uri="{BB962C8B-B14F-4D97-AF65-F5344CB8AC3E}">
        <p14:creationId xmlns:p14="http://schemas.microsoft.com/office/powerpoint/2010/main" val="3746213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a custom list is</a:t>
            </a:r>
            <a:r>
              <a:rPr lang="en-US" baseline="0" dirty="0" smtClean="0"/>
              <a:t> used, the sort will occur in the order specified in the list. Notice when we complete the sort following these steps, that the information in the spreadsheet is organized by the order in which the months occur in the year (just as the list is organized), rather than alphabetically by month name.</a:t>
            </a:r>
            <a:endParaRPr lang="en-US" dirty="0"/>
          </a:p>
        </p:txBody>
      </p:sp>
      <p:sp>
        <p:nvSpPr>
          <p:cNvPr id="4" name="Slide Number Placeholder 3"/>
          <p:cNvSpPr>
            <a:spLocks noGrp="1"/>
          </p:cNvSpPr>
          <p:nvPr>
            <p:ph type="sldNum" sz="quarter" idx="10"/>
          </p:nvPr>
        </p:nvSpPr>
        <p:spPr/>
        <p:txBody>
          <a:bodyPr/>
          <a:lstStyle/>
          <a:p>
            <a:fld id="{22C24347-7D08-4F10-BCCE-F3AB049A8776}" type="slidenum">
              <a:rPr lang="en-US" smtClean="0"/>
              <a:t>14</a:t>
            </a:fld>
            <a:endParaRPr lang="en-US"/>
          </a:p>
        </p:txBody>
      </p:sp>
    </p:spTree>
    <p:extLst>
      <p:ext uri="{BB962C8B-B14F-4D97-AF65-F5344CB8AC3E}">
        <p14:creationId xmlns:p14="http://schemas.microsoft.com/office/powerpoint/2010/main" val="10853035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C24347-7D08-4F10-BCCE-F3AB049A8776}" type="slidenum">
              <a:rPr lang="en-US" smtClean="0"/>
              <a:t>15</a:t>
            </a:fld>
            <a:endParaRPr lang="en-US"/>
          </a:p>
        </p:txBody>
      </p:sp>
    </p:spTree>
    <p:extLst>
      <p:ext uri="{BB962C8B-B14F-4D97-AF65-F5344CB8AC3E}">
        <p14:creationId xmlns:p14="http://schemas.microsoft.com/office/powerpoint/2010/main" val="19949530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gradFill flip="none" rotWithShape="1">
          <a:gsLst>
            <a:gs pos="0">
              <a:srgbClr val="51468B"/>
            </a:gs>
            <a:gs pos="100000">
              <a:schemeClr val="accent1"/>
            </a:gs>
          </a:gsLst>
          <a:lin ang="14520000" scaled="0"/>
          <a:tileRect/>
        </a:gradFill>
        <a:effectLst/>
      </p:bgPr>
    </p:bg>
    <p:spTree>
      <p:nvGrpSpPr>
        <p:cNvPr id="1" name=""/>
        <p:cNvGrpSpPr/>
        <p:nvPr/>
      </p:nvGrpSpPr>
      <p:grpSpPr>
        <a:xfrm>
          <a:off x="0" y="0"/>
          <a:ext cx="0" cy="0"/>
          <a:chOff x="0" y="0"/>
          <a:chExt cx="0" cy="0"/>
        </a:xfrm>
      </p:grpSpPr>
      <p:sp>
        <p:nvSpPr>
          <p:cNvPr id="6" name="Rectangle 6"/>
          <p:cNvSpPr/>
          <p:nvPr userDrawn="1"/>
        </p:nvSpPr>
        <p:spPr>
          <a:xfrm>
            <a:off x="1" y="-67715"/>
            <a:ext cx="4044076" cy="6998555"/>
          </a:xfrm>
          <a:custGeom>
            <a:avLst/>
            <a:gdLst>
              <a:gd name="connsiteX0" fmla="*/ 0 w 990600"/>
              <a:gd name="connsiteY0" fmla="*/ 0 h 381000"/>
              <a:gd name="connsiteX1" fmla="*/ 990600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31308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800099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94257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8946"/>
              <a:gd name="connsiteY0" fmla="*/ 0 h 381000"/>
              <a:gd name="connsiteX1" fmla="*/ 794257 w 998946"/>
              <a:gd name="connsiteY1" fmla="*/ 0 h 381000"/>
              <a:gd name="connsiteX2" fmla="*/ 998946 w 998946"/>
              <a:gd name="connsiteY2" fmla="*/ 381000 h 381000"/>
              <a:gd name="connsiteX3" fmla="*/ 0 w 998946"/>
              <a:gd name="connsiteY3" fmla="*/ 381000 h 381000"/>
              <a:gd name="connsiteX4" fmla="*/ 0 w 998946"/>
              <a:gd name="connsiteY4" fmla="*/ 0 h 381000"/>
              <a:gd name="connsiteX0" fmla="*/ 0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0 w 1001466"/>
              <a:gd name="connsiteY4" fmla="*/ 0 h 381000"/>
              <a:gd name="connsiteX0" fmla="*/ 411575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411575 w 1001466"/>
              <a:gd name="connsiteY4" fmla="*/ 0 h 381000"/>
              <a:gd name="connsiteX0" fmla="*/ 0 w 589891"/>
              <a:gd name="connsiteY0" fmla="*/ 0 h 381000"/>
              <a:gd name="connsiteX1" fmla="*/ 382682 w 589891"/>
              <a:gd name="connsiteY1" fmla="*/ 0 h 381000"/>
              <a:gd name="connsiteX2" fmla="*/ 589891 w 589891"/>
              <a:gd name="connsiteY2" fmla="*/ 381000 h 381000"/>
              <a:gd name="connsiteX3" fmla="*/ 980 w 589891"/>
              <a:gd name="connsiteY3" fmla="*/ 379040 h 381000"/>
              <a:gd name="connsiteX4" fmla="*/ 0 w 589891"/>
              <a:gd name="connsiteY4" fmla="*/ 0 h 381000"/>
              <a:gd name="connsiteX0" fmla="*/ 1023 w 590914"/>
              <a:gd name="connsiteY0" fmla="*/ 0 h 381000"/>
              <a:gd name="connsiteX1" fmla="*/ 383705 w 590914"/>
              <a:gd name="connsiteY1" fmla="*/ 0 h 381000"/>
              <a:gd name="connsiteX2" fmla="*/ 590914 w 590914"/>
              <a:gd name="connsiteY2" fmla="*/ 381000 h 381000"/>
              <a:gd name="connsiteX3" fmla="*/ 43 w 590914"/>
              <a:gd name="connsiteY3" fmla="*/ 380020 h 381000"/>
              <a:gd name="connsiteX4" fmla="*/ 1023 w 590914"/>
              <a:gd name="connsiteY4" fmla="*/ 0 h 381000"/>
              <a:gd name="connsiteX0" fmla="*/ 294963 w 590872"/>
              <a:gd name="connsiteY0" fmla="*/ 980 h 381000"/>
              <a:gd name="connsiteX1" fmla="*/ 383663 w 590872"/>
              <a:gd name="connsiteY1" fmla="*/ 0 h 381000"/>
              <a:gd name="connsiteX2" fmla="*/ 590872 w 590872"/>
              <a:gd name="connsiteY2" fmla="*/ 381000 h 381000"/>
              <a:gd name="connsiteX3" fmla="*/ 1 w 590872"/>
              <a:gd name="connsiteY3" fmla="*/ 380020 h 381000"/>
              <a:gd name="connsiteX4" fmla="*/ 294963 w 590872"/>
              <a:gd name="connsiteY4" fmla="*/ 980 h 381000"/>
              <a:gd name="connsiteX0" fmla="*/ 0 w 295909"/>
              <a:gd name="connsiteY0" fmla="*/ 980 h 381000"/>
              <a:gd name="connsiteX1" fmla="*/ 88700 w 295909"/>
              <a:gd name="connsiteY1" fmla="*/ 0 h 381000"/>
              <a:gd name="connsiteX2" fmla="*/ 295909 w 295909"/>
              <a:gd name="connsiteY2" fmla="*/ 381000 h 381000"/>
              <a:gd name="connsiteX3" fmla="*/ 980 w 295909"/>
              <a:gd name="connsiteY3" fmla="*/ 380020 h 381000"/>
              <a:gd name="connsiteX4" fmla="*/ 0 w 295909"/>
              <a:gd name="connsiteY4" fmla="*/ 980 h 381000"/>
              <a:gd name="connsiteX0" fmla="*/ 51939 w 294931"/>
              <a:gd name="connsiteY0" fmla="*/ 0 h 381000"/>
              <a:gd name="connsiteX1" fmla="*/ 87722 w 294931"/>
              <a:gd name="connsiteY1" fmla="*/ 0 h 381000"/>
              <a:gd name="connsiteX2" fmla="*/ 294931 w 294931"/>
              <a:gd name="connsiteY2" fmla="*/ 381000 h 381000"/>
              <a:gd name="connsiteX3" fmla="*/ 2 w 294931"/>
              <a:gd name="connsiteY3" fmla="*/ 380020 h 381000"/>
              <a:gd name="connsiteX4" fmla="*/ 51939 w 294931"/>
              <a:gd name="connsiteY4" fmla="*/ 0 h 381000"/>
              <a:gd name="connsiteX0" fmla="*/ 1024 w 244016"/>
              <a:gd name="connsiteY0" fmla="*/ 0 h 381980"/>
              <a:gd name="connsiteX1" fmla="*/ 36807 w 244016"/>
              <a:gd name="connsiteY1" fmla="*/ 0 h 381980"/>
              <a:gd name="connsiteX2" fmla="*/ 244016 w 244016"/>
              <a:gd name="connsiteY2" fmla="*/ 381000 h 381980"/>
              <a:gd name="connsiteX3" fmla="*/ 44 w 244016"/>
              <a:gd name="connsiteY3" fmla="*/ 381980 h 381980"/>
              <a:gd name="connsiteX4" fmla="*/ 1024 w 244016"/>
              <a:gd name="connsiteY4" fmla="*/ 0 h 381980"/>
              <a:gd name="connsiteX0" fmla="*/ 94 w 244066"/>
              <a:gd name="connsiteY0" fmla="*/ 980 h 381980"/>
              <a:gd name="connsiteX1" fmla="*/ 36857 w 244066"/>
              <a:gd name="connsiteY1" fmla="*/ 0 h 381980"/>
              <a:gd name="connsiteX2" fmla="*/ 244066 w 244066"/>
              <a:gd name="connsiteY2" fmla="*/ 381000 h 381980"/>
              <a:gd name="connsiteX3" fmla="*/ 94 w 244066"/>
              <a:gd name="connsiteY3" fmla="*/ 381980 h 381980"/>
              <a:gd name="connsiteX4" fmla="*/ 94 w 244066"/>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3276"/>
              <a:gd name="connsiteX1" fmla="*/ 36763 w 243972"/>
              <a:gd name="connsiteY1" fmla="*/ 105 h 383276"/>
              <a:gd name="connsiteX2" fmla="*/ 243972 w 243972"/>
              <a:gd name="connsiteY2" fmla="*/ 383276 h 383276"/>
              <a:gd name="connsiteX3" fmla="*/ 0 w 243972"/>
              <a:gd name="connsiteY3" fmla="*/ 382085 h 383276"/>
              <a:gd name="connsiteX4" fmla="*/ 0 w 243972"/>
              <a:gd name="connsiteY4" fmla="*/ 0 h 383276"/>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1105"/>
              <a:gd name="connsiteX1" fmla="*/ 36763 w 243972"/>
              <a:gd name="connsiteY1" fmla="*/ 105 h 381105"/>
              <a:gd name="connsiteX2" fmla="*/ 243972 w 243972"/>
              <a:gd name="connsiteY2" fmla="*/ 381105 h 381105"/>
              <a:gd name="connsiteX3" fmla="*/ 0 w 243972"/>
              <a:gd name="connsiteY3" fmla="*/ 381000 h 381105"/>
              <a:gd name="connsiteX4" fmla="*/ 0 w 243972"/>
              <a:gd name="connsiteY4" fmla="*/ 0 h 381105"/>
              <a:gd name="connsiteX0" fmla="*/ 0 w 241956"/>
              <a:gd name="connsiteY0" fmla="*/ 0 h 381105"/>
              <a:gd name="connsiteX1" fmla="*/ 36763 w 241956"/>
              <a:gd name="connsiteY1" fmla="*/ 105 h 381105"/>
              <a:gd name="connsiteX2" fmla="*/ 241956 w 241956"/>
              <a:gd name="connsiteY2" fmla="*/ 381105 h 381105"/>
              <a:gd name="connsiteX3" fmla="*/ 0 w 241956"/>
              <a:gd name="connsiteY3" fmla="*/ 381000 h 381105"/>
              <a:gd name="connsiteX4" fmla="*/ 0 w 241956"/>
              <a:gd name="connsiteY4" fmla="*/ 0 h 381105"/>
              <a:gd name="connsiteX0" fmla="*/ 0 w 241956"/>
              <a:gd name="connsiteY0" fmla="*/ 231 h 381336"/>
              <a:gd name="connsiteX1" fmla="*/ 37099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22311 w 241956"/>
              <a:gd name="connsiteY3" fmla="*/ 380776 h 381336"/>
              <a:gd name="connsiteX4" fmla="*/ 0 w 241956"/>
              <a:gd name="connsiteY4" fmla="*/ 231 h 381336"/>
              <a:gd name="connsiteX0" fmla="*/ 0 w 241956"/>
              <a:gd name="connsiteY0" fmla="*/ 231 h 381687"/>
              <a:gd name="connsiteX1" fmla="*/ 41468 w 241956"/>
              <a:gd name="connsiteY1" fmla="*/ 0 h 381687"/>
              <a:gd name="connsiteX2" fmla="*/ 241956 w 241956"/>
              <a:gd name="connsiteY2" fmla="*/ 381336 h 381687"/>
              <a:gd name="connsiteX3" fmla="*/ 21400 w 241956"/>
              <a:gd name="connsiteY3" fmla="*/ 381687 h 381687"/>
              <a:gd name="connsiteX4" fmla="*/ 0 w 2419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56" h="381687">
                <a:moveTo>
                  <a:pt x="0" y="231"/>
                </a:moveTo>
                <a:lnTo>
                  <a:pt x="20068" y="0"/>
                </a:lnTo>
                <a:lnTo>
                  <a:pt x="220556" y="381336"/>
                </a:lnTo>
                <a:lnTo>
                  <a:pt x="0" y="381687"/>
                </a:lnTo>
                <a:lnTo>
                  <a:pt x="0" y="23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21920" tIns="60960" rIns="121920" bIns="60960" numCol="1" spcCol="0" rtlCol="0" fromWordArt="0" anchor="ctr" anchorCtr="0" forceAA="0" compatLnSpc="1">
            <a:prstTxWarp prst="textNoShape">
              <a:avLst/>
            </a:prstTxWarp>
            <a:no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2400" kern="1200" dirty="0" smtClean="0">
                <a:solidFill>
                  <a:schemeClr val="tx2"/>
                </a:solidFill>
              </a:rPr>
              <a:t>            </a:t>
            </a:r>
            <a:endParaRPr lang="en-US" sz="2400" kern="1200" dirty="0">
              <a:solidFill>
                <a:schemeClr val="tx2"/>
              </a:solidFill>
            </a:endParaRPr>
          </a:p>
        </p:txBody>
      </p:sp>
      <p:sp>
        <p:nvSpPr>
          <p:cNvPr id="21" name="Title 1"/>
          <p:cNvSpPr>
            <a:spLocks noGrp="1"/>
          </p:cNvSpPr>
          <p:nvPr>
            <p:ph type="ctrTitle" hasCustomPrompt="1"/>
          </p:nvPr>
        </p:nvSpPr>
        <p:spPr bwMode="gray">
          <a:xfrm>
            <a:off x="1429994" y="2757255"/>
            <a:ext cx="8996397" cy="1168439"/>
          </a:xfrm>
          <a:prstGeom prst="rect">
            <a:avLst/>
          </a:prstGeom>
        </p:spPr>
        <p:txBody>
          <a:bodyPr rIns="0" bIns="0" anchor="b" anchorCtr="0"/>
          <a:lstStyle>
            <a:lvl1pPr>
              <a:lnSpc>
                <a:spcPct val="90000"/>
              </a:lnSpc>
              <a:defRPr sz="5333" b="0">
                <a:solidFill>
                  <a:schemeClr val="bg1"/>
                </a:solidFill>
              </a:defRPr>
            </a:lvl1pPr>
          </a:lstStyle>
          <a:p>
            <a:r>
              <a:rPr lang="en-US" dirty="0" smtClean="0"/>
              <a:t>Document Title</a:t>
            </a:r>
            <a:endParaRPr lang="en-US" dirty="0"/>
          </a:p>
        </p:txBody>
      </p:sp>
      <p:sp>
        <p:nvSpPr>
          <p:cNvPr id="22" name="Subtitle 2"/>
          <p:cNvSpPr>
            <a:spLocks noGrp="1"/>
          </p:cNvSpPr>
          <p:nvPr>
            <p:ph type="subTitle" idx="1" hasCustomPrompt="1"/>
          </p:nvPr>
        </p:nvSpPr>
        <p:spPr bwMode="gray">
          <a:xfrm>
            <a:off x="1468256" y="3993687"/>
            <a:ext cx="8966819" cy="914400"/>
          </a:xfrm>
          <a:prstGeom prst="rect">
            <a:avLst/>
          </a:prstGeom>
        </p:spPr>
        <p:txBody>
          <a:bodyPr/>
          <a:lstStyle>
            <a:lvl1pPr marL="0" indent="0" algn="l">
              <a:lnSpc>
                <a:spcPct val="90000"/>
              </a:lnSpc>
              <a:spcBef>
                <a:spcPts val="0"/>
              </a:spcBef>
              <a:buNone/>
              <a:defRPr sz="3200"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Document Title</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10608" y="699020"/>
            <a:ext cx="3985813" cy="561493"/>
          </a:xfrm>
          <a:prstGeom prst="rect">
            <a:avLst/>
          </a:prstGeom>
        </p:spPr>
      </p:pic>
    </p:spTree>
    <p:extLst>
      <p:ext uri="{BB962C8B-B14F-4D97-AF65-F5344CB8AC3E}">
        <p14:creationId xmlns:p14="http://schemas.microsoft.com/office/powerpoint/2010/main" val="2707520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a:xfrm>
            <a:off x="1464743" y="169881"/>
            <a:ext cx="9573685" cy="1016000"/>
          </a:xfrm>
          <a:prstGeom prst="rect">
            <a:avLst/>
          </a:prstGeom>
        </p:spPr>
        <p:txBody>
          <a:bodyPr/>
          <a:lstStyle>
            <a:lvl1pPr>
              <a:lnSpc>
                <a:spcPct val="90000"/>
              </a:lnSpc>
              <a:defRPr/>
            </a:lvl1pPr>
          </a:lstStyle>
          <a:p>
            <a:r>
              <a:rPr lang="en-US" dirty="0" smtClean="0"/>
              <a:t>Click to edit Master title style</a:t>
            </a:r>
            <a:endParaRPr lang="en-US" dirty="0"/>
          </a:p>
        </p:txBody>
      </p:sp>
      <p:sp>
        <p:nvSpPr>
          <p:cNvPr id="9" name="Content Placeholder 2"/>
          <p:cNvSpPr>
            <a:spLocks noGrp="1"/>
          </p:cNvSpPr>
          <p:nvPr>
            <p:ph idx="1"/>
          </p:nvPr>
        </p:nvSpPr>
        <p:spPr>
          <a:xfrm>
            <a:off x="1241840" y="2035613"/>
            <a:ext cx="9796587" cy="3968748"/>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10"/>
          <p:cNvSpPr>
            <a:spLocks noGrp="1"/>
          </p:cNvSpPr>
          <p:nvPr>
            <p:ph type="body" sz="quarter" idx="13" hasCustomPrompt="1"/>
          </p:nvPr>
        </p:nvSpPr>
        <p:spPr>
          <a:xfrm>
            <a:off x="1464742" y="1195843"/>
            <a:ext cx="9573684"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15" name="Date Placeholder 11"/>
          <p:cNvSpPr>
            <a:spLocks noGrp="1"/>
          </p:cNvSpPr>
          <p:nvPr>
            <p:ph type="dt" sz="half" idx="14"/>
          </p:nvPr>
        </p:nvSpPr>
        <p:spPr>
          <a:xfrm>
            <a:off x="3133344" y="6436626"/>
            <a:ext cx="1133856" cy="224367"/>
          </a:xfrm>
          <a:prstGeom prst="rect">
            <a:avLst/>
          </a:prstGeom>
        </p:spPr>
        <p:txBody>
          <a:bodyPr/>
          <a:lstStyle/>
          <a:p>
            <a:fld id="{4221F580-C0C7-FE4A-BB06-8E6F259722CB}" type="datetime1">
              <a:rPr lang="en-US" smtClean="0"/>
              <a:t>2/21/2020</a:t>
            </a:fld>
            <a:endParaRPr lang="en-US" dirty="0"/>
          </a:p>
        </p:txBody>
      </p:sp>
      <p:sp>
        <p:nvSpPr>
          <p:cNvPr id="16" name="Footer Placeholder 12"/>
          <p:cNvSpPr>
            <a:spLocks noGrp="1"/>
          </p:cNvSpPr>
          <p:nvPr>
            <p:ph type="ftr" sz="quarter" idx="15"/>
          </p:nvPr>
        </p:nvSpPr>
        <p:spPr>
          <a:xfrm>
            <a:off x="4162659" y="6374244"/>
            <a:ext cx="6908800" cy="308355"/>
          </a:xfrm>
          <a:prstGeom prst="rect">
            <a:avLst/>
          </a:prstGeom>
        </p:spPr>
        <p:txBody>
          <a:bodyPr/>
          <a:lstStyle/>
          <a:p>
            <a:r>
              <a:rPr lang="en-US" dirty="0" smtClean="0">
                <a:solidFill>
                  <a:srgbClr val="605F62"/>
                </a:solidFill>
              </a:rPr>
              <a:t>Presentation or Section Title</a:t>
            </a:r>
            <a:endParaRPr lang="en-US" dirty="0">
              <a:solidFill>
                <a:srgbClr val="605F62"/>
              </a:solidFill>
            </a:endParaRPr>
          </a:p>
        </p:txBody>
      </p:sp>
      <p:sp>
        <p:nvSpPr>
          <p:cNvPr id="17"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Tree>
    <p:extLst>
      <p:ext uri="{BB962C8B-B14F-4D97-AF65-F5344CB8AC3E}">
        <p14:creationId xmlns:p14="http://schemas.microsoft.com/office/powerpoint/2010/main" val="1665404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3" name="Title 1"/>
          <p:cNvSpPr>
            <a:spLocks noGrp="1"/>
          </p:cNvSpPr>
          <p:nvPr>
            <p:ph type="title"/>
          </p:nvPr>
        </p:nvSpPr>
        <p:spPr>
          <a:xfrm>
            <a:off x="1464743" y="169881"/>
            <a:ext cx="9573685" cy="1016000"/>
          </a:xfrm>
          <a:prstGeom prst="rect">
            <a:avLst/>
          </a:prstGeom>
        </p:spPr>
        <p:txBody>
          <a:bodyPr/>
          <a:lstStyle>
            <a:lvl1pPr>
              <a:lnSpc>
                <a:spcPct val="90000"/>
              </a:lnSpc>
              <a:defRPr/>
            </a:lvl1pPr>
          </a:lstStyle>
          <a:p>
            <a:r>
              <a:rPr lang="en-US" dirty="0" smtClean="0"/>
              <a:t>Click to edit Master title style</a:t>
            </a:r>
            <a:endParaRPr lang="en-US" dirty="0"/>
          </a:p>
        </p:txBody>
      </p:sp>
      <p:sp>
        <p:nvSpPr>
          <p:cNvPr id="14" name="Content Placeholder 2"/>
          <p:cNvSpPr>
            <a:spLocks noGrp="1"/>
          </p:cNvSpPr>
          <p:nvPr>
            <p:ph sz="half" idx="1"/>
          </p:nvPr>
        </p:nvSpPr>
        <p:spPr>
          <a:xfrm>
            <a:off x="1241841" y="2035614"/>
            <a:ext cx="4769503" cy="3968748"/>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10"/>
          <p:cNvSpPr>
            <a:spLocks noGrp="1"/>
          </p:cNvSpPr>
          <p:nvPr>
            <p:ph type="body" sz="quarter" idx="13" hasCustomPrompt="1"/>
          </p:nvPr>
        </p:nvSpPr>
        <p:spPr>
          <a:xfrm>
            <a:off x="1464741" y="1195843"/>
            <a:ext cx="9573685"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16" name="Date Placeholder 11"/>
          <p:cNvSpPr>
            <a:spLocks noGrp="1"/>
          </p:cNvSpPr>
          <p:nvPr>
            <p:ph type="dt" sz="half" idx="14"/>
          </p:nvPr>
        </p:nvSpPr>
        <p:spPr>
          <a:xfrm>
            <a:off x="3133344" y="6436626"/>
            <a:ext cx="1133856" cy="224367"/>
          </a:xfrm>
          <a:prstGeom prst="rect">
            <a:avLst/>
          </a:prstGeom>
        </p:spPr>
        <p:txBody>
          <a:bodyPr/>
          <a:lstStyle/>
          <a:p>
            <a:fld id="{B62F187D-5CCE-2540-89F0-172D7E4DA3AC}" type="datetime1">
              <a:rPr lang="en-US" smtClean="0"/>
              <a:t>2/21/2020</a:t>
            </a:fld>
            <a:endParaRPr lang="en-US" dirty="0"/>
          </a:p>
        </p:txBody>
      </p:sp>
      <p:sp>
        <p:nvSpPr>
          <p:cNvPr id="17" name="Footer Placeholder 12"/>
          <p:cNvSpPr>
            <a:spLocks noGrp="1"/>
          </p:cNvSpPr>
          <p:nvPr>
            <p:ph type="ftr" sz="quarter" idx="15"/>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18"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
        <p:nvSpPr>
          <p:cNvPr id="19" name="Content Placeholder 2"/>
          <p:cNvSpPr>
            <a:spLocks noGrp="1"/>
          </p:cNvSpPr>
          <p:nvPr>
            <p:ph sz="half" idx="17"/>
          </p:nvPr>
        </p:nvSpPr>
        <p:spPr>
          <a:xfrm>
            <a:off x="6261111" y="2032809"/>
            <a:ext cx="4777316" cy="3971553"/>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317889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5" name="Content Placeholder 2"/>
          <p:cNvSpPr>
            <a:spLocks noGrp="1"/>
          </p:cNvSpPr>
          <p:nvPr>
            <p:ph sz="half" idx="18"/>
          </p:nvPr>
        </p:nvSpPr>
        <p:spPr>
          <a:xfrm>
            <a:off x="1243326" y="2399681"/>
            <a:ext cx="4782825" cy="3596215"/>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Title 1"/>
          <p:cNvSpPr>
            <a:spLocks noGrp="1"/>
          </p:cNvSpPr>
          <p:nvPr>
            <p:ph type="title"/>
          </p:nvPr>
        </p:nvSpPr>
        <p:spPr>
          <a:xfrm>
            <a:off x="1464743" y="169881"/>
            <a:ext cx="9573685" cy="1016000"/>
          </a:xfrm>
          <a:prstGeom prst="rect">
            <a:avLst/>
          </a:prstGeom>
        </p:spPr>
        <p:txBody>
          <a:bodyPr/>
          <a:lstStyle>
            <a:lvl1pPr>
              <a:defRPr/>
            </a:lvl1pPr>
          </a:lstStyle>
          <a:p>
            <a:r>
              <a:rPr lang="en-US" dirty="0" smtClean="0"/>
              <a:t>Click to edit Master title style</a:t>
            </a:r>
            <a:endParaRPr lang="en-US" dirty="0"/>
          </a:p>
        </p:txBody>
      </p:sp>
      <p:sp>
        <p:nvSpPr>
          <p:cNvPr id="18" name="Text Placeholder 2"/>
          <p:cNvSpPr>
            <a:spLocks noGrp="1"/>
          </p:cNvSpPr>
          <p:nvPr>
            <p:ph type="body" idx="1"/>
          </p:nvPr>
        </p:nvSpPr>
        <p:spPr>
          <a:xfrm>
            <a:off x="1476553" y="2031618"/>
            <a:ext cx="4549607" cy="393593"/>
          </a:xfrm>
          <a:prstGeom prst="rect">
            <a:avLst/>
          </a:prstGeom>
        </p:spPr>
        <p:txBody>
          <a:bodyPr anchor="b"/>
          <a:lstStyle>
            <a:lvl1pPr marL="0" indent="0">
              <a:buNone/>
              <a:defRPr sz="22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19" name="Text Placeholder 10"/>
          <p:cNvSpPr>
            <a:spLocks noGrp="1"/>
          </p:cNvSpPr>
          <p:nvPr>
            <p:ph type="body" sz="quarter" idx="13" hasCustomPrompt="1"/>
          </p:nvPr>
        </p:nvSpPr>
        <p:spPr>
          <a:xfrm>
            <a:off x="1464741" y="1195843"/>
            <a:ext cx="9573685"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20" name="Date Placeholder 11"/>
          <p:cNvSpPr>
            <a:spLocks noGrp="1"/>
          </p:cNvSpPr>
          <p:nvPr>
            <p:ph type="dt" sz="half" idx="14"/>
          </p:nvPr>
        </p:nvSpPr>
        <p:spPr>
          <a:xfrm>
            <a:off x="3133344" y="6436626"/>
            <a:ext cx="1133856" cy="224367"/>
          </a:xfrm>
          <a:prstGeom prst="rect">
            <a:avLst/>
          </a:prstGeom>
        </p:spPr>
        <p:txBody>
          <a:bodyPr/>
          <a:lstStyle/>
          <a:p>
            <a:fld id="{7390B150-5DE9-D249-9EDB-A4FEB84366A7}" type="datetime1">
              <a:rPr lang="en-US" smtClean="0"/>
              <a:t>2/21/2020</a:t>
            </a:fld>
            <a:endParaRPr lang="en-US" dirty="0"/>
          </a:p>
        </p:txBody>
      </p:sp>
      <p:sp>
        <p:nvSpPr>
          <p:cNvPr id="21" name="Footer Placeholder 12"/>
          <p:cNvSpPr>
            <a:spLocks noGrp="1"/>
          </p:cNvSpPr>
          <p:nvPr>
            <p:ph type="ftr" sz="quarter" idx="15"/>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22"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
        <p:nvSpPr>
          <p:cNvPr id="11" name="Content Placeholder 2"/>
          <p:cNvSpPr>
            <a:spLocks noGrp="1"/>
          </p:cNvSpPr>
          <p:nvPr>
            <p:ph sz="half" idx="19"/>
          </p:nvPr>
        </p:nvSpPr>
        <p:spPr>
          <a:xfrm>
            <a:off x="6251352" y="2399681"/>
            <a:ext cx="4782825" cy="3596215"/>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
          <p:cNvSpPr>
            <a:spLocks noGrp="1"/>
          </p:cNvSpPr>
          <p:nvPr>
            <p:ph type="body" idx="20"/>
          </p:nvPr>
        </p:nvSpPr>
        <p:spPr>
          <a:xfrm>
            <a:off x="6484578" y="2031618"/>
            <a:ext cx="4549607" cy="393593"/>
          </a:xfrm>
          <a:prstGeom prst="rect">
            <a:avLst/>
          </a:prstGeom>
        </p:spPr>
        <p:txBody>
          <a:bodyPr anchor="b"/>
          <a:lstStyle>
            <a:lvl1pPr marL="0" indent="0">
              <a:buNone/>
              <a:defRPr sz="22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Tree>
    <p:extLst>
      <p:ext uri="{BB962C8B-B14F-4D97-AF65-F5344CB8AC3E}">
        <p14:creationId xmlns:p14="http://schemas.microsoft.com/office/powerpoint/2010/main" val="8049144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w/ image top">
    <p:spTree>
      <p:nvGrpSpPr>
        <p:cNvPr id="1" name=""/>
        <p:cNvGrpSpPr/>
        <p:nvPr/>
      </p:nvGrpSpPr>
      <p:grpSpPr>
        <a:xfrm>
          <a:off x="0" y="0"/>
          <a:ext cx="0" cy="0"/>
          <a:chOff x="0" y="0"/>
          <a:chExt cx="0" cy="0"/>
        </a:xfrm>
      </p:grpSpPr>
      <p:sp>
        <p:nvSpPr>
          <p:cNvPr id="17" name="Title 1"/>
          <p:cNvSpPr>
            <a:spLocks noGrp="1"/>
          </p:cNvSpPr>
          <p:nvPr>
            <p:ph type="title"/>
          </p:nvPr>
        </p:nvSpPr>
        <p:spPr>
          <a:xfrm>
            <a:off x="1464743" y="169881"/>
            <a:ext cx="9573685" cy="1016000"/>
          </a:xfrm>
          <a:prstGeom prst="rect">
            <a:avLst/>
          </a:prstGeom>
        </p:spPr>
        <p:txBody>
          <a:bodyPr/>
          <a:lstStyle>
            <a:lvl1pPr>
              <a:defRPr>
                <a:solidFill>
                  <a:schemeClr val="tx2"/>
                </a:solidFill>
              </a:defRPr>
            </a:lvl1pPr>
          </a:lstStyle>
          <a:p>
            <a:r>
              <a:rPr lang="en-US" dirty="0" smtClean="0"/>
              <a:t>Click to edit Master title style</a:t>
            </a:r>
            <a:endParaRPr lang="en-US" dirty="0"/>
          </a:p>
        </p:txBody>
      </p:sp>
      <p:sp>
        <p:nvSpPr>
          <p:cNvPr id="18" name="Text Placeholder 2"/>
          <p:cNvSpPr>
            <a:spLocks noGrp="1"/>
          </p:cNvSpPr>
          <p:nvPr>
            <p:ph type="body" idx="1"/>
          </p:nvPr>
        </p:nvSpPr>
        <p:spPr>
          <a:xfrm>
            <a:off x="1474419" y="4198076"/>
            <a:ext cx="4551741" cy="463296"/>
          </a:xfrm>
          <a:prstGeom prst="rect">
            <a:avLst/>
          </a:prstGeom>
        </p:spPr>
        <p:txBody>
          <a:bodyPr anchor="b"/>
          <a:lstStyle>
            <a:lvl1pPr marL="0" indent="0">
              <a:buNone/>
              <a:defRPr sz="2267" b="0">
                <a:solidFill>
                  <a:srgbClr val="6638B6"/>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19" name="Content Placeholder 3"/>
          <p:cNvSpPr>
            <a:spLocks noGrp="1"/>
          </p:cNvSpPr>
          <p:nvPr>
            <p:ph sz="half" idx="2"/>
          </p:nvPr>
        </p:nvSpPr>
        <p:spPr>
          <a:xfrm>
            <a:off x="1473209" y="4558198"/>
            <a:ext cx="4552951" cy="1419172"/>
          </a:xfrm>
          <a:prstGeom prst="rect">
            <a:avLst/>
          </a:prstGeom>
        </p:spPr>
        <p:txBody>
          <a:bodyPr vert="horz" lIns="0" tIns="0" rIns="91440" bIns="45720" rtlCol="0">
            <a:noAutofit/>
          </a:bodyPr>
          <a:lstStyle>
            <a:lvl1pPr marL="0" indent="0">
              <a:buNone/>
              <a:defRPr lang="en-US" smtClean="0"/>
            </a:lvl1pPr>
            <a:lvl2pPr marL="275160" indent="0">
              <a:buNone/>
              <a:defRPr lang="en-US" smtClean="0"/>
            </a:lvl2pPr>
            <a:lvl3pPr marL="609585" indent="0">
              <a:buNone/>
              <a:defRPr lang="en-US" smtClean="0"/>
            </a:lvl3pPr>
            <a:lvl4pPr marL="842412" indent="0">
              <a:buNone/>
              <a:defRPr lang="en-US" smtClean="0"/>
            </a:lvl4pPr>
            <a:lvl5pPr marL="1073123" indent="0">
              <a:buNone/>
              <a:defRPr lang="en-US"/>
            </a:lvl5pPr>
          </a:lstStyle>
          <a:p>
            <a:pPr lvl="0"/>
            <a:r>
              <a:rPr lang="en-US" dirty="0" smtClean="0"/>
              <a:t>Click to edit Master text styles</a:t>
            </a:r>
          </a:p>
        </p:txBody>
      </p:sp>
      <p:sp>
        <p:nvSpPr>
          <p:cNvPr id="22" name="Text Placeholder 10"/>
          <p:cNvSpPr>
            <a:spLocks noGrp="1"/>
          </p:cNvSpPr>
          <p:nvPr>
            <p:ph type="body" sz="quarter" idx="13" hasCustomPrompt="1"/>
          </p:nvPr>
        </p:nvSpPr>
        <p:spPr>
          <a:xfrm>
            <a:off x="1464743" y="1195843"/>
            <a:ext cx="9573684"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23" name="Picture Placeholder 12"/>
          <p:cNvSpPr>
            <a:spLocks noGrp="1"/>
          </p:cNvSpPr>
          <p:nvPr>
            <p:ph type="pic" sz="quarter" idx="14" hasCustomPrompt="1"/>
          </p:nvPr>
        </p:nvSpPr>
        <p:spPr>
          <a:xfrm>
            <a:off x="1477434" y="2035612"/>
            <a:ext cx="4548727" cy="2061707"/>
          </a:xfrm>
          <a:prstGeom prst="rect">
            <a:avLst/>
          </a:prstGeom>
        </p:spPr>
        <p:txBody>
          <a:bodyPr anchor="ctr"/>
          <a:lstStyle>
            <a:lvl1pPr marL="0" indent="0" algn="ctr">
              <a:buNone/>
              <a:defRPr/>
            </a:lvl1pPr>
          </a:lstStyle>
          <a:p>
            <a:r>
              <a:rPr lang="en-US" dirty="0" smtClean="0"/>
              <a:t>Insert image</a:t>
            </a:r>
            <a:endParaRPr lang="en-US" dirty="0"/>
          </a:p>
        </p:txBody>
      </p:sp>
      <p:sp>
        <p:nvSpPr>
          <p:cNvPr id="25" name="Date Placeholder 11"/>
          <p:cNvSpPr>
            <a:spLocks noGrp="1"/>
          </p:cNvSpPr>
          <p:nvPr>
            <p:ph type="dt" sz="half" idx="16"/>
          </p:nvPr>
        </p:nvSpPr>
        <p:spPr>
          <a:xfrm>
            <a:off x="3133344" y="6436626"/>
            <a:ext cx="1133856" cy="224367"/>
          </a:xfrm>
          <a:prstGeom prst="rect">
            <a:avLst/>
          </a:prstGeom>
        </p:spPr>
        <p:txBody>
          <a:bodyPr/>
          <a:lstStyle/>
          <a:p>
            <a:fld id="{482CC369-25CA-A140-8CA0-FF7FC94DB54C}" type="datetime1">
              <a:rPr lang="en-US" smtClean="0"/>
              <a:t>2/21/2020</a:t>
            </a:fld>
            <a:endParaRPr lang="en-US" dirty="0"/>
          </a:p>
        </p:txBody>
      </p:sp>
      <p:sp>
        <p:nvSpPr>
          <p:cNvPr id="26" name="Footer Placeholder 12"/>
          <p:cNvSpPr>
            <a:spLocks noGrp="1"/>
          </p:cNvSpPr>
          <p:nvPr>
            <p:ph type="ftr" sz="quarter" idx="17"/>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27" name="Slide Number Placeholder 13"/>
          <p:cNvSpPr>
            <a:spLocks noGrp="1"/>
          </p:cNvSpPr>
          <p:nvPr>
            <p:ph type="sldNum" sz="quarter" idx="18"/>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
        <p:nvSpPr>
          <p:cNvPr id="14" name="Text Placeholder 2"/>
          <p:cNvSpPr>
            <a:spLocks noGrp="1"/>
          </p:cNvSpPr>
          <p:nvPr>
            <p:ph type="body" idx="19"/>
          </p:nvPr>
        </p:nvSpPr>
        <p:spPr>
          <a:xfrm>
            <a:off x="6486678" y="4198076"/>
            <a:ext cx="4551741" cy="463296"/>
          </a:xfrm>
          <a:prstGeom prst="rect">
            <a:avLst/>
          </a:prstGeom>
        </p:spPr>
        <p:txBody>
          <a:bodyPr anchor="b"/>
          <a:lstStyle>
            <a:lvl1pPr marL="0" indent="0">
              <a:buNone/>
              <a:defRPr sz="22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15" name="Content Placeholder 3"/>
          <p:cNvSpPr>
            <a:spLocks noGrp="1"/>
          </p:cNvSpPr>
          <p:nvPr>
            <p:ph sz="half" idx="20"/>
          </p:nvPr>
        </p:nvSpPr>
        <p:spPr>
          <a:xfrm>
            <a:off x="6485467" y="4558198"/>
            <a:ext cx="4552951" cy="1419172"/>
          </a:xfrm>
          <a:prstGeom prst="rect">
            <a:avLst/>
          </a:prstGeom>
        </p:spPr>
        <p:txBody>
          <a:bodyPr vert="horz" lIns="0" tIns="0" rIns="91440" bIns="45720" rtlCol="0">
            <a:noAutofit/>
          </a:bodyPr>
          <a:lstStyle>
            <a:lvl1pPr marL="0" indent="0">
              <a:buNone/>
              <a:defRPr lang="en-US" smtClean="0"/>
            </a:lvl1pPr>
            <a:lvl2pPr marL="275160" indent="0">
              <a:buNone/>
              <a:defRPr lang="en-US" smtClean="0"/>
            </a:lvl2pPr>
            <a:lvl3pPr marL="609585" indent="0">
              <a:buNone/>
              <a:defRPr lang="en-US" smtClean="0"/>
            </a:lvl3pPr>
            <a:lvl4pPr marL="842412" indent="0">
              <a:buNone/>
              <a:defRPr lang="en-US" smtClean="0"/>
            </a:lvl4pPr>
            <a:lvl5pPr marL="1073123" indent="0">
              <a:buNone/>
              <a:defRPr lang="en-US"/>
            </a:lvl5pPr>
          </a:lstStyle>
          <a:p>
            <a:pPr lvl="0"/>
            <a:r>
              <a:rPr lang="en-US" dirty="0" smtClean="0"/>
              <a:t>Click to edit Master text styles</a:t>
            </a:r>
          </a:p>
        </p:txBody>
      </p:sp>
      <p:sp>
        <p:nvSpPr>
          <p:cNvPr id="16" name="Picture Placeholder 12"/>
          <p:cNvSpPr>
            <a:spLocks noGrp="1"/>
          </p:cNvSpPr>
          <p:nvPr>
            <p:ph type="pic" sz="quarter" idx="21" hasCustomPrompt="1"/>
          </p:nvPr>
        </p:nvSpPr>
        <p:spPr>
          <a:xfrm>
            <a:off x="6489693" y="2035612"/>
            <a:ext cx="4548727" cy="2061707"/>
          </a:xfrm>
          <a:prstGeom prst="rect">
            <a:avLst/>
          </a:prstGeom>
        </p:spPr>
        <p:txBody>
          <a:bodyPr anchor="ctr"/>
          <a:lstStyle>
            <a:lvl1pPr marL="0" indent="0" algn="ctr">
              <a:buNone/>
              <a:defRPr/>
            </a:lvl1pPr>
          </a:lstStyle>
          <a:p>
            <a:r>
              <a:rPr lang="en-US" dirty="0" smtClean="0"/>
              <a:t>Insert image</a:t>
            </a:r>
            <a:endParaRPr lang="en-US" dirty="0"/>
          </a:p>
        </p:txBody>
      </p:sp>
    </p:spTree>
    <p:extLst>
      <p:ext uri="{BB962C8B-B14F-4D97-AF65-F5344CB8AC3E}">
        <p14:creationId xmlns:p14="http://schemas.microsoft.com/office/powerpoint/2010/main" val="1287129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tacked Two Content + Side">
    <p:spTree>
      <p:nvGrpSpPr>
        <p:cNvPr id="1" name=""/>
        <p:cNvGrpSpPr/>
        <p:nvPr/>
      </p:nvGrpSpPr>
      <p:grpSpPr>
        <a:xfrm>
          <a:off x="0" y="0"/>
          <a:ext cx="0" cy="0"/>
          <a:chOff x="0" y="0"/>
          <a:chExt cx="0" cy="0"/>
        </a:xfrm>
      </p:grpSpPr>
      <p:sp>
        <p:nvSpPr>
          <p:cNvPr id="23" name="Date Placeholder 11"/>
          <p:cNvSpPr>
            <a:spLocks noGrp="1"/>
          </p:cNvSpPr>
          <p:nvPr>
            <p:ph type="dt" sz="half" idx="22"/>
          </p:nvPr>
        </p:nvSpPr>
        <p:spPr>
          <a:xfrm>
            <a:off x="3133344" y="6436626"/>
            <a:ext cx="1133856" cy="224367"/>
          </a:xfrm>
          <a:prstGeom prst="rect">
            <a:avLst/>
          </a:prstGeom>
        </p:spPr>
        <p:txBody>
          <a:bodyPr/>
          <a:lstStyle/>
          <a:p>
            <a:fld id="{D84B06E5-F86A-B54A-BD79-1396288F3124}" type="datetime1">
              <a:rPr lang="en-US" smtClean="0"/>
              <a:t>2/21/2020</a:t>
            </a:fld>
            <a:endParaRPr lang="en-US" dirty="0"/>
          </a:p>
        </p:txBody>
      </p:sp>
      <p:sp>
        <p:nvSpPr>
          <p:cNvPr id="24" name="Footer Placeholder 12"/>
          <p:cNvSpPr>
            <a:spLocks noGrp="1"/>
          </p:cNvSpPr>
          <p:nvPr>
            <p:ph type="ftr" sz="quarter" idx="23"/>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25"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
        <p:nvSpPr>
          <p:cNvPr id="26" name="Content Placeholder 2"/>
          <p:cNvSpPr>
            <a:spLocks noGrp="1"/>
          </p:cNvSpPr>
          <p:nvPr>
            <p:ph sz="half" idx="24" hasCustomPrompt="1"/>
          </p:nvPr>
        </p:nvSpPr>
        <p:spPr>
          <a:xfrm>
            <a:off x="6926893" y="2032622"/>
            <a:ext cx="5265108" cy="3961777"/>
          </a:xfrm>
          <a:prstGeom prst="rect">
            <a:avLst/>
          </a:prstGeom>
        </p:spPr>
        <p:txBody>
          <a:bodyPr vert="horz" lIns="0" tIns="0" rIns="91440" bIns="45720" rtlCol="0">
            <a:noAutofit/>
          </a:bodyPr>
          <a:lstStyle>
            <a:lvl1pPr marL="0" indent="0">
              <a:buNone/>
              <a:defRPr lang="en-US" smtClean="0"/>
            </a:lvl1pPr>
            <a:lvl2pPr>
              <a:defRPr lang="en-US" smtClean="0"/>
            </a:lvl2pPr>
            <a:lvl3pPr>
              <a:defRPr lang="en-US" smtClean="0"/>
            </a:lvl3pPr>
            <a:lvl4pPr>
              <a:defRPr lang="en-US" smtClean="0"/>
            </a:lvl4pPr>
            <a:lvl5pPr>
              <a:defRPr lang="en-US"/>
            </a:lvl5pPr>
          </a:lstStyle>
          <a:p>
            <a:pPr lvl="0"/>
            <a:r>
              <a:rPr lang="en-US" dirty="0" smtClean="0"/>
              <a:t>Placeholder</a:t>
            </a:r>
          </a:p>
        </p:txBody>
      </p:sp>
      <p:sp>
        <p:nvSpPr>
          <p:cNvPr id="12" name="Title 1"/>
          <p:cNvSpPr>
            <a:spLocks noGrp="1"/>
          </p:cNvSpPr>
          <p:nvPr>
            <p:ph type="title"/>
          </p:nvPr>
        </p:nvSpPr>
        <p:spPr>
          <a:xfrm>
            <a:off x="1464743" y="169881"/>
            <a:ext cx="9573685" cy="1016000"/>
          </a:xfrm>
          <a:prstGeom prst="rect">
            <a:avLst/>
          </a:prstGeom>
        </p:spPr>
        <p:txBody>
          <a:bodyPr/>
          <a:lstStyle>
            <a:lvl1pPr>
              <a:defRPr/>
            </a:lvl1pPr>
          </a:lstStyle>
          <a:p>
            <a:r>
              <a:rPr lang="en-US" dirty="0" smtClean="0"/>
              <a:t>Click to edit Master title style</a:t>
            </a:r>
            <a:endParaRPr lang="en-US" dirty="0"/>
          </a:p>
        </p:txBody>
      </p:sp>
      <p:sp>
        <p:nvSpPr>
          <p:cNvPr id="13" name="Text Placeholder 10"/>
          <p:cNvSpPr>
            <a:spLocks noGrp="1"/>
          </p:cNvSpPr>
          <p:nvPr>
            <p:ph type="body" sz="quarter" idx="13" hasCustomPrompt="1"/>
          </p:nvPr>
        </p:nvSpPr>
        <p:spPr>
          <a:xfrm>
            <a:off x="1464743" y="1195843"/>
            <a:ext cx="9573684"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14" name="Content Placeholder 2"/>
          <p:cNvSpPr>
            <a:spLocks noGrp="1"/>
          </p:cNvSpPr>
          <p:nvPr>
            <p:ph sz="half" idx="18"/>
          </p:nvPr>
        </p:nvSpPr>
        <p:spPr>
          <a:xfrm>
            <a:off x="1243325" y="2399681"/>
            <a:ext cx="5242141" cy="1450537"/>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5" name="Text Placeholder 2"/>
          <p:cNvSpPr>
            <a:spLocks noGrp="1"/>
          </p:cNvSpPr>
          <p:nvPr>
            <p:ph type="body" idx="1"/>
          </p:nvPr>
        </p:nvSpPr>
        <p:spPr>
          <a:xfrm>
            <a:off x="1476552" y="2031618"/>
            <a:ext cx="5008915" cy="393593"/>
          </a:xfrm>
          <a:prstGeom prst="rect">
            <a:avLst/>
          </a:prstGeom>
        </p:spPr>
        <p:txBody>
          <a:bodyPr anchor="b"/>
          <a:lstStyle>
            <a:lvl1pPr marL="0" indent="0">
              <a:buNone/>
              <a:defRPr sz="22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22" name="Content Placeholder 2"/>
          <p:cNvSpPr>
            <a:spLocks noGrp="1"/>
          </p:cNvSpPr>
          <p:nvPr>
            <p:ph sz="half" idx="25"/>
          </p:nvPr>
        </p:nvSpPr>
        <p:spPr>
          <a:xfrm>
            <a:off x="1243325" y="4401798"/>
            <a:ext cx="5242141" cy="1450537"/>
          </a:xfrm>
          <a:prstGeom prst="rect">
            <a:avLst/>
          </a:prstGeom>
        </p:spPr>
        <p:txBody>
          <a:bodyPr vert="horz" lIns="0" tIns="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27" name="Text Placeholder 2"/>
          <p:cNvSpPr>
            <a:spLocks noGrp="1"/>
          </p:cNvSpPr>
          <p:nvPr>
            <p:ph type="body" idx="26"/>
          </p:nvPr>
        </p:nvSpPr>
        <p:spPr>
          <a:xfrm>
            <a:off x="1476552" y="4033736"/>
            <a:ext cx="5008915" cy="393593"/>
          </a:xfrm>
          <a:prstGeom prst="rect">
            <a:avLst/>
          </a:prstGeom>
        </p:spPr>
        <p:txBody>
          <a:bodyPr anchor="b"/>
          <a:lstStyle>
            <a:lvl1pPr marL="0" indent="0">
              <a:buNone/>
              <a:defRPr sz="22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Tree>
    <p:extLst>
      <p:ext uri="{BB962C8B-B14F-4D97-AF65-F5344CB8AC3E}">
        <p14:creationId xmlns:p14="http://schemas.microsoft.com/office/powerpoint/2010/main" val="2521810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Key Facts + Side Images">
    <p:bg>
      <p:bgPr>
        <a:gradFill flip="none" rotWithShape="1">
          <a:gsLst>
            <a:gs pos="0">
              <a:srgbClr val="514689"/>
            </a:gs>
            <a:gs pos="100000">
              <a:schemeClr val="accent1"/>
            </a:gs>
          </a:gsLst>
          <a:lin ang="14520000" scaled="0"/>
          <a:tileRect/>
        </a:gradFill>
        <a:effectLst/>
      </p:bgPr>
    </p:bg>
    <p:spTree>
      <p:nvGrpSpPr>
        <p:cNvPr id="1" name=""/>
        <p:cNvGrpSpPr/>
        <p:nvPr/>
      </p:nvGrpSpPr>
      <p:grpSpPr>
        <a:xfrm>
          <a:off x="0" y="0"/>
          <a:ext cx="0" cy="0"/>
          <a:chOff x="0" y="0"/>
          <a:chExt cx="0" cy="0"/>
        </a:xfrm>
      </p:grpSpPr>
      <p:sp>
        <p:nvSpPr>
          <p:cNvPr id="13" name="Rectangle 6"/>
          <p:cNvSpPr/>
          <p:nvPr userDrawn="1"/>
        </p:nvSpPr>
        <p:spPr>
          <a:xfrm>
            <a:off x="1" y="-67715"/>
            <a:ext cx="4044076" cy="6998555"/>
          </a:xfrm>
          <a:custGeom>
            <a:avLst/>
            <a:gdLst>
              <a:gd name="connsiteX0" fmla="*/ 0 w 990600"/>
              <a:gd name="connsiteY0" fmla="*/ 0 h 381000"/>
              <a:gd name="connsiteX1" fmla="*/ 990600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31308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800099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94257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8946"/>
              <a:gd name="connsiteY0" fmla="*/ 0 h 381000"/>
              <a:gd name="connsiteX1" fmla="*/ 794257 w 998946"/>
              <a:gd name="connsiteY1" fmla="*/ 0 h 381000"/>
              <a:gd name="connsiteX2" fmla="*/ 998946 w 998946"/>
              <a:gd name="connsiteY2" fmla="*/ 381000 h 381000"/>
              <a:gd name="connsiteX3" fmla="*/ 0 w 998946"/>
              <a:gd name="connsiteY3" fmla="*/ 381000 h 381000"/>
              <a:gd name="connsiteX4" fmla="*/ 0 w 998946"/>
              <a:gd name="connsiteY4" fmla="*/ 0 h 381000"/>
              <a:gd name="connsiteX0" fmla="*/ 0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0 w 1001466"/>
              <a:gd name="connsiteY4" fmla="*/ 0 h 381000"/>
              <a:gd name="connsiteX0" fmla="*/ 411575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411575 w 1001466"/>
              <a:gd name="connsiteY4" fmla="*/ 0 h 381000"/>
              <a:gd name="connsiteX0" fmla="*/ 0 w 589891"/>
              <a:gd name="connsiteY0" fmla="*/ 0 h 381000"/>
              <a:gd name="connsiteX1" fmla="*/ 382682 w 589891"/>
              <a:gd name="connsiteY1" fmla="*/ 0 h 381000"/>
              <a:gd name="connsiteX2" fmla="*/ 589891 w 589891"/>
              <a:gd name="connsiteY2" fmla="*/ 381000 h 381000"/>
              <a:gd name="connsiteX3" fmla="*/ 980 w 589891"/>
              <a:gd name="connsiteY3" fmla="*/ 379040 h 381000"/>
              <a:gd name="connsiteX4" fmla="*/ 0 w 589891"/>
              <a:gd name="connsiteY4" fmla="*/ 0 h 381000"/>
              <a:gd name="connsiteX0" fmla="*/ 1023 w 590914"/>
              <a:gd name="connsiteY0" fmla="*/ 0 h 381000"/>
              <a:gd name="connsiteX1" fmla="*/ 383705 w 590914"/>
              <a:gd name="connsiteY1" fmla="*/ 0 h 381000"/>
              <a:gd name="connsiteX2" fmla="*/ 590914 w 590914"/>
              <a:gd name="connsiteY2" fmla="*/ 381000 h 381000"/>
              <a:gd name="connsiteX3" fmla="*/ 43 w 590914"/>
              <a:gd name="connsiteY3" fmla="*/ 380020 h 381000"/>
              <a:gd name="connsiteX4" fmla="*/ 1023 w 590914"/>
              <a:gd name="connsiteY4" fmla="*/ 0 h 381000"/>
              <a:gd name="connsiteX0" fmla="*/ 294963 w 590872"/>
              <a:gd name="connsiteY0" fmla="*/ 980 h 381000"/>
              <a:gd name="connsiteX1" fmla="*/ 383663 w 590872"/>
              <a:gd name="connsiteY1" fmla="*/ 0 h 381000"/>
              <a:gd name="connsiteX2" fmla="*/ 590872 w 590872"/>
              <a:gd name="connsiteY2" fmla="*/ 381000 h 381000"/>
              <a:gd name="connsiteX3" fmla="*/ 1 w 590872"/>
              <a:gd name="connsiteY3" fmla="*/ 380020 h 381000"/>
              <a:gd name="connsiteX4" fmla="*/ 294963 w 590872"/>
              <a:gd name="connsiteY4" fmla="*/ 980 h 381000"/>
              <a:gd name="connsiteX0" fmla="*/ 0 w 295909"/>
              <a:gd name="connsiteY0" fmla="*/ 980 h 381000"/>
              <a:gd name="connsiteX1" fmla="*/ 88700 w 295909"/>
              <a:gd name="connsiteY1" fmla="*/ 0 h 381000"/>
              <a:gd name="connsiteX2" fmla="*/ 295909 w 295909"/>
              <a:gd name="connsiteY2" fmla="*/ 381000 h 381000"/>
              <a:gd name="connsiteX3" fmla="*/ 980 w 295909"/>
              <a:gd name="connsiteY3" fmla="*/ 380020 h 381000"/>
              <a:gd name="connsiteX4" fmla="*/ 0 w 295909"/>
              <a:gd name="connsiteY4" fmla="*/ 980 h 381000"/>
              <a:gd name="connsiteX0" fmla="*/ 51939 w 294931"/>
              <a:gd name="connsiteY0" fmla="*/ 0 h 381000"/>
              <a:gd name="connsiteX1" fmla="*/ 87722 w 294931"/>
              <a:gd name="connsiteY1" fmla="*/ 0 h 381000"/>
              <a:gd name="connsiteX2" fmla="*/ 294931 w 294931"/>
              <a:gd name="connsiteY2" fmla="*/ 381000 h 381000"/>
              <a:gd name="connsiteX3" fmla="*/ 2 w 294931"/>
              <a:gd name="connsiteY3" fmla="*/ 380020 h 381000"/>
              <a:gd name="connsiteX4" fmla="*/ 51939 w 294931"/>
              <a:gd name="connsiteY4" fmla="*/ 0 h 381000"/>
              <a:gd name="connsiteX0" fmla="*/ 1024 w 244016"/>
              <a:gd name="connsiteY0" fmla="*/ 0 h 381980"/>
              <a:gd name="connsiteX1" fmla="*/ 36807 w 244016"/>
              <a:gd name="connsiteY1" fmla="*/ 0 h 381980"/>
              <a:gd name="connsiteX2" fmla="*/ 244016 w 244016"/>
              <a:gd name="connsiteY2" fmla="*/ 381000 h 381980"/>
              <a:gd name="connsiteX3" fmla="*/ 44 w 244016"/>
              <a:gd name="connsiteY3" fmla="*/ 381980 h 381980"/>
              <a:gd name="connsiteX4" fmla="*/ 1024 w 244016"/>
              <a:gd name="connsiteY4" fmla="*/ 0 h 381980"/>
              <a:gd name="connsiteX0" fmla="*/ 94 w 244066"/>
              <a:gd name="connsiteY0" fmla="*/ 980 h 381980"/>
              <a:gd name="connsiteX1" fmla="*/ 36857 w 244066"/>
              <a:gd name="connsiteY1" fmla="*/ 0 h 381980"/>
              <a:gd name="connsiteX2" fmla="*/ 244066 w 244066"/>
              <a:gd name="connsiteY2" fmla="*/ 381000 h 381980"/>
              <a:gd name="connsiteX3" fmla="*/ 94 w 244066"/>
              <a:gd name="connsiteY3" fmla="*/ 381980 h 381980"/>
              <a:gd name="connsiteX4" fmla="*/ 94 w 244066"/>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3276"/>
              <a:gd name="connsiteX1" fmla="*/ 36763 w 243972"/>
              <a:gd name="connsiteY1" fmla="*/ 105 h 383276"/>
              <a:gd name="connsiteX2" fmla="*/ 243972 w 243972"/>
              <a:gd name="connsiteY2" fmla="*/ 383276 h 383276"/>
              <a:gd name="connsiteX3" fmla="*/ 0 w 243972"/>
              <a:gd name="connsiteY3" fmla="*/ 382085 h 383276"/>
              <a:gd name="connsiteX4" fmla="*/ 0 w 243972"/>
              <a:gd name="connsiteY4" fmla="*/ 0 h 383276"/>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1105"/>
              <a:gd name="connsiteX1" fmla="*/ 36763 w 243972"/>
              <a:gd name="connsiteY1" fmla="*/ 105 h 381105"/>
              <a:gd name="connsiteX2" fmla="*/ 243972 w 243972"/>
              <a:gd name="connsiteY2" fmla="*/ 381105 h 381105"/>
              <a:gd name="connsiteX3" fmla="*/ 0 w 243972"/>
              <a:gd name="connsiteY3" fmla="*/ 381000 h 381105"/>
              <a:gd name="connsiteX4" fmla="*/ 0 w 243972"/>
              <a:gd name="connsiteY4" fmla="*/ 0 h 381105"/>
              <a:gd name="connsiteX0" fmla="*/ 0 w 241956"/>
              <a:gd name="connsiteY0" fmla="*/ 0 h 381105"/>
              <a:gd name="connsiteX1" fmla="*/ 36763 w 241956"/>
              <a:gd name="connsiteY1" fmla="*/ 105 h 381105"/>
              <a:gd name="connsiteX2" fmla="*/ 241956 w 241956"/>
              <a:gd name="connsiteY2" fmla="*/ 381105 h 381105"/>
              <a:gd name="connsiteX3" fmla="*/ 0 w 241956"/>
              <a:gd name="connsiteY3" fmla="*/ 381000 h 381105"/>
              <a:gd name="connsiteX4" fmla="*/ 0 w 241956"/>
              <a:gd name="connsiteY4" fmla="*/ 0 h 381105"/>
              <a:gd name="connsiteX0" fmla="*/ 0 w 241956"/>
              <a:gd name="connsiteY0" fmla="*/ 231 h 381336"/>
              <a:gd name="connsiteX1" fmla="*/ 37099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22311 w 241956"/>
              <a:gd name="connsiteY3" fmla="*/ 380776 h 381336"/>
              <a:gd name="connsiteX4" fmla="*/ 0 w 241956"/>
              <a:gd name="connsiteY4" fmla="*/ 231 h 381336"/>
              <a:gd name="connsiteX0" fmla="*/ 0 w 241956"/>
              <a:gd name="connsiteY0" fmla="*/ 231 h 381687"/>
              <a:gd name="connsiteX1" fmla="*/ 41468 w 241956"/>
              <a:gd name="connsiteY1" fmla="*/ 0 h 381687"/>
              <a:gd name="connsiteX2" fmla="*/ 241956 w 241956"/>
              <a:gd name="connsiteY2" fmla="*/ 381336 h 381687"/>
              <a:gd name="connsiteX3" fmla="*/ 21400 w 241956"/>
              <a:gd name="connsiteY3" fmla="*/ 381687 h 381687"/>
              <a:gd name="connsiteX4" fmla="*/ 0 w 2419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56" h="381687">
                <a:moveTo>
                  <a:pt x="0" y="231"/>
                </a:moveTo>
                <a:lnTo>
                  <a:pt x="20068" y="0"/>
                </a:lnTo>
                <a:lnTo>
                  <a:pt x="220556" y="381336"/>
                </a:lnTo>
                <a:lnTo>
                  <a:pt x="0" y="381687"/>
                </a:lnTo>
                <a:lnTo>
                  <a:pt x="0" y="23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21920" tIns="60960" rIns="121920" bIns="60960" numCol="1" spcCol="0" rtlCol="0" fromWordArt="0" anchor="ctr" anchorCtr="0" forceAA="0" compatLnSpc="1">
            <a:prstTxWarp prst="textNoShape">
              <a:avLst/>
            </a:prstTxWarp>
            <a:no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2400" kern="1200" dirty="0" smtClean="0">
                <a:solidFill>
                  <a:schemeClr val="tx2"/>
                </a:solidFill>
              </a:rPr>
              <a:t>            </a:t>
            </a:r>
            <a:endParaRPr lang="en-US" sz="2400" kern="1200" dirty="0">
              <a:solidFill>
                <a:schemeClr val="tx2"/>
              </a:solidFill>
            </a:endParaRPr>
          </a:p>
        </p:txBody>
      </p:sp>
      <p:sp>
        <p:nvSpPr>
          <p:cNvPr id="17" name="Picture Placeholder 11"/>
          <p:cNvSpPr>
            <a:spLocks noGrp="1"/>
          </p:cNvSpPr>
          <p:nvPr>
            <p:ph type="pic" sz="quarter" idx="15" hasCustomPrompt="1"/>
          </p:nvPr>
        </p:nvSpPr>
        <p:spPr bwMode="gray">
          <a:xfrm>
            <a:off x="4872565" y="2033933"/>
            <a:ext cx="2946400" cy="3960467"/>
          </a:xfrm>
          <a:prstGeom prst="rect">
            <a:avLst/>
          </a:prstGeom>
        </p:spPr>
        <p:txBody>
          <a:bodyPr anchor="ctr"/>
          <a:lstStyle>
            <a:lvl1pPr marL="0" indent="0" algn="ctr">
              <a:buNone/>
              <a:defRPr>
                <a:solidFill>
                  <a:schemeClr val="bg1"/>
                </a:solidFill>
              </a:defRPr>
            </a:lvl1pPr>
          </a:lstStyle>
          <a:p>
            <a:r>
              <a:rPr lang="en-US" dirty="0" smtClean="0"/>
              <a:t>Insert image</a:t>
            </a:r>
            <a:endParaRPr lang="en-US" dirty="0"/>
          </a:p>
        </p:txBody>
      </p:sp>
      <p:sp>
        <p:nvSpPr>
          <p:cNvPr id="18" name="Picture Placeholder 11"/>
          <p:cNvSpPr>
            <a:spLocks noGrp="1"/>
          </p:cNvSpPr>
          <p:nvPr>
            <p:ph type="pic" sz="quarter" idx="16" hasCustomPrompt="1"/>
          </p:nvPr>
        </p:nvSpPr>
        <p:spPr bwMode="gray">
          <a:xfrm>
            <a:off x="8087783" y="2033933"/>
            <a:ext cx="2946400" cy="3960467"/>
          </a:xfrm>
          <a:prstGeom prst="rect">
            <a:avLst/>
          </a:prstGeom>
        </p:spPr>
        <p:txBody>
          <a:bodyPr anchor="ctr"/>
          <a:lstStyle>
            <a:lvl1pPr marL="0" indent="0" algn="ctr">
              <a:buNone/>
              <a:defRPr>
                <a:solidFill>
                  <a:schemeClr val="bg1"/>
                </a:solidFill>
              </a:defRPr>
            </a:lvl1pPr>
          </a:lstStyle>
          <a:p>
            <a:r>
              <a:rPr lang="en-US" dirty="0" smtClean="0"/>
              <a:t>Insert image</a:t>
            </a:r>
            <a:endParaRPr lang="en-US" dirty="0"/>
          </a:p>
        </p:txBody>
      </p:sp>
      <p:sp>
        <p:nvSpPr>
          <p:cNvPr id="19" name="Date Placeholder 11"/>
          <p:cNvSpPr>
            <a:spLocks noGrp="1"/>
          </p:cNvSpPr>
          <p:nvPr>
            <p:ph type="dt" sz="half" idx="17"/>
          </p:nvPr>
        </p:nvSpPr>
        <p:spPr>
          <a:xfrm>
            <a:off x="3406559" y="6436626"/>
            <a:ext cx="1133856" cy="224367"/>
          </a:xfrm>
          <a:prstGeom prst="rect">
            <a:avLst/>
          </a:prstGeom>
        </p:spPr>
        <p:txBody>
          <a:bodyPr/>
          <a:lstStyle>
            <a:lvl1pPr>
              <a:defRPr>
                <a:solidFill>
                  <a:schemeClr val="bg1"/>
                </a:solidFill>
              </a:defRPr>
            </a:lvl1pPr>
          </a:lstStyle>
          <a:p>
            <a:fld id="{84DE7821-82FA-5D47-A338-FEE7FB12F249}" type="datetime1">
              <a:rPr lang="en-US" smtClean="0"/>
              <a:pPr/>
              <a:t>2/21/2020</a:t>
            </a:fld>
            <a:endParaRPr lang="en-US" dirty="0"/>
          </a:p>
        </p:txBody>
      </p:sp>
      <p:sp>
        <p:nvSpPr>
          <p:cNvPr id="22" name="Text Placeholder 2"/>
          <p:cNvSpPr>
            <a:spLocks noGrp="1"/>
          </p:cNvSpPr>
          <p:nvPr>
            <p:ph type="body" idx="20"/>
          </p:nvPr>
        </p:nvSpPr>
        <p:spPr>
          <a:xfrm>
            <a:off x="1482270" y="2031618"/>
            <a:ext cx="3118087" cy="393593"/>
          </a:xfrm>
          <a:prstGeom prst="rect">
            <a:avLst/>
          </a:prstGeom>
        </p:spPr>
        <p:txBody>
          <a:bodyPr anchor="b"/>
          <a:lstStyle>
            <a:lvl1pPr marL="0" indent="0">
              <a:buNone/>
              <a:defRPr sz="2267" b="0">
                <a:solidFill>
                  <a:srgbClr val="FFFFFF"/>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a:t>
            </a:r>
          </a:p>
        </p:txBody>
      </p:sp>
      <p:sp>
        <p:nvSpPr>
          <p:cNvPr id="23" name="Content Placeholder 2"/>
          <p:cNvSpPr>
            <a:spLocks noGrp="1"/>
          </p:cNvSpPr>
          <p:nvPr>
            <p:ph sz="half" idx="21"/>
          </p:nvPr>
        </p:nvSpPr>
        <p:spPr>
          <a:xfrm>
            <a:off x="1247556" y="2405288"/>
            <a:ext cx="3352800" cy="3589112"/>
          </a:xfrm>
          <a:prstGeom prst="rect">
            <a:avLst/>
          </a:prstGeom>
        </p:spPr>
        <p:txBody>
          <a:bodyPr vert="horz" lIns="0" tIns="0" rIns="91440" bIns="45720" rtlCol="0">
            <a:noAutofit/>
          </a:bodyPr>
          <a:lstStyle>
            <a:lvl1pPr>
              <a:buClrTx/>
              <a:defRPr lang="en-US" smtClean="0">
                <a:solidFill>
                  <a:srgbClr val="FFFFFF"/>
                </a:solidFill>
              </a:defRPr>
            </a:lvl1pPr>
            <a:lvl2pPr>
              <a:defRPr lang="en-US" smtClean="0">
                <a:solidFill>
                  <a:srgbClr val="FFFFFF"/>
                </a:solidFill>
              </a:defRPr>
            </a:lvl2pPr>
            <a:lvl3pPr>
              <a:defRPr lang="en-US" smtClean="0">
                <a:solidFill>
                  <a:srgbClr val="FFFFFF"/>
                </a:solidFill>
              </a:defRPr>
            </a:lvl3pPr>
            <a:lvl4pPr>
              <a:defRPr lang="en-US" smtClean="0">
                <a:solidFill>
                  <a:srgbClr val="FFFFFF"/>
                </a:solidFill>
              </a:defRPr>
            </a:lvl4pPr>
            <a:lvl5pPr>
              <a:defRPr lang="en-US"/>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24" name="Title 1"/>
          <p:cNvSpPr>
            <a:spLocks noGrp="1"/>
          </p:cNvSpPr>
          <p:nvPr>
            <p:ph type="title"/>
          </p:nvPr>
        </p:nvSpPr>
        <p:spPr>
          <a:xfrm>
            <a:off x="1470460" y="169881"/>
            <a:ext cx="9573685" cy="1016000"/>
          </a:xfrm>
          <a:prstGeom prst="rect">
            <a:avLst/>
          </a:prstGeom>
        </p:spPr>
        <p:txBody>
          <a:bodyPr/>
          <a:lstStyle>
            <a:lvl1pPr>
              <a:defRPr>
                <a:solidFill>
                  <a:schemeClr val="bg1"/>
                </a:solidFill>
              </a:defRPr>
            </a:lvl1pPr>
          </a:lstStyle>
          <a:p>
            <a:r>
              <a:rPr lang="en-US" dirty="0" smtClean="0"/>
              <a:t>Click to edit Master title style</a:t>
            </a:r>
            <a:endParaRPr lang="en-US" dirty="0"/>
          </a:p>
        </p:txBody>
      </p:sp>
      <p:sp>
        <p:nvSpPr>
          <p:cNvPr id="25" name="Text Placeholder 10"/>
          <p:cNvSpPr>
            <a:spLocks noGrp="1"/>
          </p:cNvSpPr>
          <p:nvPr>
            <p:ph type="body" sz="quarter" idx="14" hasCustomPrompt="1"/>
          </p:nvPr>
        </p:nvSpPr>
        <p:spPr>
          <a:xfrm>
            <a:off x="1470459" y="1195843"/>
            <a:ext cx="9573684" cy="609600"/>
          </a:xfrm>
          <a:prstGeom prst="rect">
            <a:avLst/>
          </a:prstGeom>
        </p:spPr>
        <p:txBody>
          <a:bodyPr/>
          <a:lstStyle>
            <a:lvl1pPr marL="0" indent="0">
              <a:lnSpc>
                <a:spcPct val="85000"/>
              </a:lnSpc>
              <a:spcBef>
                <a:spcPts val="0"/>
              </a:spcBef>
              <a:buNone/>
              <a:defRPr sz="2667" spc="-107" baseline="0">
                <a:solidFill>
                  <a:srgbClr val="FFFFFF"/>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
        <p:nvSpPr>
          <p:cNvPr id="27" name="Footer Placeholder 7"/>
          <p:cNvSpPr>
            <a:spLocks noGrp="1"/>
          </p:cNvSpPr>
          <p:nvPr>
            <p:ph type="ftr" sz="quarter" idx="11"/>
          </p:nvPr>
        </p:nvSpPr>
        <p:spPr bwMode="gray">
          <a:xfrm>
            <a:off x="4658998" y="6376318"/>
            <a:ext cx="6412461" cy="321996"/>
          </a:xfrm>
          <a:prstGeom prst="rect">
            <a:avLst/>
          </a:prstGeom>
        </p:spPr>
        <p:txBody>
          <a:bodyPr/>
          <a:lstStyle>
            <a:lvl1pPr>
              <a:defRPr>
                <a:solidFill>
                  <a:schemeClr val="bg1"/>
                </a:solidFill>
              </a:defRPr>
            </a:lvl1pPr>
          </a:lstStyle>
          <a:p>
            <a:r>
              <a:rPr lang="en-US" smtClean="0">
                <a:solidFill>
                  <a:prstClr val="white"/>
                </a:solidFill>
              </a:rPr>
              <a:t>Presentation or Section Title</a:t>
            </a:r>
            <a:endParaRPr lang="en-US">
              <a:solidFill>
                <a:prstClr val="white"/>
              </a:solidFill>
            </a:endParaRPr>
          </a:p>
        </p:txBody>
      </p:sp>
      <p:sp>
        <p:nvSpPr>
          <p:cNvPr id="28" name="Slide Number Placeholder 8"/>
          <p:cNvSpPr>
            <a:spLocks noGrp="1"/>
          </p:cNvSpPr>
          <p:nvPr>
            <p:ph type="sldNum" sz="quarter" idx="12"/>
          </p:nvPr>
        </p:nvSpPr>
        <p:spPr bwMode="gray">
          <a:xfrm>
            <a:off x="11074399" y="6376319"/>
            <a:ext cx="462327" cy="308355"/>
          </a:xfrm>
          <a:prstGeom prst="rect">
            <a:avLst/>
          </a:prstGeom>
        </p:spPr>
        <p:txBody>
          <a:bodyPr/>
          <a:lstStyle>
            <a:lvl1pPr>
              <a:defRPr>
                <a:solidFill>
                  <a:schemeClr val="bg1"/>
                </a:solidFill>
              </a:defRPr>
            </a:lvl1pPr>
          </a:lstStyle>
          <a:p>
            <a:fld id="{0D558541-60C9-42A2-8392-FF12533A6B7A}" type="slidenum">
              <a:rPr lang="en-US" smtClean="0">
                <a:solidFill>
                  <a:prstClr val="white"/>
                </a:solidFill>
              </a:rPr>
              <a:pPr/>
              <a:t>‹#›</a:t>
            </a:fld>
            <a:endParaRPr lang="en-US">
              <a:solidFill>
                <a:prstClr val="white"/>
              </a:solidFill>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01291" y="6356491"/>
            <a:ext cx="2286685" cy="341824"/>
          </a:xfrm>
          <a:prstGeom prst="rect">
            <a:avLst/>
          </a:prstGeom>
        </p:spPr>
      </p:pic>
    </p:spTree>
    <p:extLst>
      <p:ext uri="{BB962C8B-B14F-4D97-AF65-F5344CB8AC3E}">
        <p14:creationId xmlns:p14="http://schemas.microsoft.com/office/powerpoint/2010/main" val="19140796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4" name="Date Placeholder 11"/>
          <p:cNvSpPr>
            <a:spLocks noGrp="1"/>
          </p:cNvSpPr>
          <p:nvPr>
            <p:ph type="dt" sz="half" idx="14"/>
          </p:nvPr>
        </p:nvSpPr>
        <p:spPr>
          <a:xfrm>
            <a:off x="3133344" y="6436626"/>
            <a:ext cx="1133856" cy="224367"/>
          </a:xfrm>
          <a:prstGeom prst="rect">
            <a:avLst/>
          </a:prstGeom>
        </p:spPr>
        <p:txBody>
          <a:bodyPr/>
          <a:lstStyle/>
          <a:p>
            <a:fld id="{6E460D88-FDEE-654D-9AC4-EB2542DECCF3}" type="datetime1">
              <a:rPr lang="en-US" smtClean="0"/>
              <a:t>2/21/2020</a:t>
            </a:fld>
            <a:endParaRPr lang="en-US" dirty="0"/>
          </a:p>
        </p:txBody>
      </p:sp>
      <p:sp>
        <p:nvSpPr>
          <p:cNvPr id="15" name="Footer Placeholder 12"/>
          <p:cNvSpPr>
            <a:spLocks noGrp="1"/>
          </p:cNvSpPr>
          <p:nvPr>
            <p:ph type="ftr" sz="quarter" idx="15"/>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16"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
        <p:nvSpPr>
          <p:cNvPr id="7" name="Title 1"/>
          <p:cNvSpPr>
            <a:spLocks noGrp="1"/>
          </p:cNvSpPr>
          <p:nvPr>
            <p:ph type="title"/>
          </p:nvPr>
        </p:nvSpPr>
        <p:spPr>
          <a:xfrm>
            <a:off x="1464743" y="169881"/>
            <a:ext cx="9573685" cy="1016000"/>
          </a:xfrm>
          <a:prstGeom prst="rect">
            <a:avLst/>
          </a:prstGeom>
        </p:spPr>
        <p:txBody>
          <a:bodyPr/>
          <a:lstStyle>
            <a:lvl1pPr>
              <a:defRPr/>
            </a:lvl1pPr>
          </a:lstStyle>
          <a:p>
            <a:r>
              <a:rPr lang="en-US" dirty="0" smtClean="0"/>
              <a:t>Click to edit Master title style</a:t>
            </a:r>
            <a:endParaRPr lang="en-US" dirty="0"/>
          </a:p>
        </p:txBody>
      </p:sp>
      <p:sp>
        <p:nvSpPr>
          <p:cNvPr id="8" name="Text Placeholder 10"/>
          <p:cNvSpPr>
            <a:spLocks noGrp="1"/>
          </p:cNvSpPr>
          <p:nvPr>
            <p:ph type="body" sz="quarter" idx="13" hasCustomPrompt="1"/>
          </p:nvPr>
        </p:nvSpPr>
        <p:spPr>
          <a:xfrm>
            <a:off x="1464743" y="1195843"/>
            <a:ext cx="9573684" cy="609600"/>
          </a:xfrm>
          <a:prstGeom prst="rect">
            <a:avLst/>
          </a:prstGeom>
        </p:spPr>
        <p:txBody>
          <a:bodyPr/>
          <a:lstStyle>
            <a:lvl1pPr marL="0" indent="0">
              <a:lnSpc>
                <a:spcPct val="85000"/>
              </a:lnSpc>
              <a:spcBef>
                <a:spcPts val="0"/>
              </a:spcBef>
              <a:buNone/>
              <a:defRPr sz="2667" spc="-107" baseline="0">
                <a:solidFill>
                  <a:schemeClr val="accent2"/>
                </a:solidFill>
              </a:defRPr>
            </a:lvl1pPr>
            <a:lvl2pPr marL="275160" indent="0">
              <a:buNone/>
              <a:defRPr/>
            </a:lvl2pPr>
            <a:lvl3pPr marL="609585" indent="0">
              <a:buNone/>
              <a:defRPr/>
            </a:lvl3pPr>
            <a:lvl4pPr marL="842412" indent="0">
              <a:buNone/>
              <a:defRPr/>
            </a:lvl4pPr>
            <a:lvl5pPr marL="1073123" indent="0">
              <a:buNone/>
              <a:defRPr/>
            </a:lvl5pPr>
          </a:lstStyle>
          <a:p>
            <a:pPr lvl="0"/>
            <a:r>
              <a:rPr lang="en-US" dirty="0" smtClean="0"/>
              <a:t>Slide Subtitle</a:t>
            </a:r>
            <a:endParaRPr lang="en-US" dirty="0"/>
          </a:p>
        </p:txBody>
      </p:sp>
    </p:spTree>
    <p:extLst>
      <p:ext uri="{BB962C8B-B14F-4D97-AF65-F5344CB8AC3E}">
        <p14:creationId xmlns:p14="http://schemas.microsoft.com/office/powerpoint/2010/main" val="6847391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6" name="Date Placeholder 11"/>
          <p:cNvSpPr>
            <a:spLocks noGrp="1"/>
          </p:cNvSpPr>
          <p:nvPr>
            <p:ph type="dt" sz="half" idx="14"/>
          </p:nvPr>
        </p:nvSpPr>
        <p:spPr>
          <a:xfrm>
            <a:off x="3594261" y="6436626"/>
            <a:ext cx="1133856" cy="224367"/>
          </a:xfrm>
          <a:prstGeom prst="rect">
            <a:avLst/>
          </a:prstGeom>
        </p:spPr>
        <p:txBody>
          <a:bodyPr/>
          <a:lstStyle/>
          <a:p>
            <a:fld id="{6E460D88-FDEE-654D-9AC4-EB2542DECCF3}" type="datetime1">
              <a:rPr lang="en-US" smtClean="0"/>
              <a:t>2/21/2020</a:t>
            </a:fld>
            <a:endParaRPr lang="en-US" dirty="0"/>
          </a:p>
        </p:txBody>
      </p:sp>
      <p:sp>
        <p:nvSpPr>
          <p:cNvPr id="7" name="Footer Placeholder 12"/>
          <p:cNvSpPr>
            <a:spLocks noGrp="1"/>
          </p:cNvSpPr>
          <p:nvPr>
            <p:ph type="ftr" sz="quarter" idx="15"/>
          </p:nvPr>
        </p:nvSpPr>
        <p:spPr>
          <a:xfrm>
            <a:off x="4162659" y="6374244"/>
            <a:ext cx="6908800" cy="308355"/>
          </a:xfrm>
          <a:prstGeom prst="rect">
            <a:avLst/>
          </a:prstGeom>
        </p:spPr>
        <p:txBody>
          <a:bodyPr/>
          <a:lstStyle/>
          <a:p>
            <a:r>
              <a:rPr lang="en-US" smtClean="0">
                <a:solidFill>
                  <a:srgbClr val="605F62"/>
                </a:solidFill>
              </a:rPr>
              <a:t>Presentation or Section Title</a:t>
            </a:r>
            <a:endParaRPr lang="en-US" dirty="0">
              <a:solidFill>
                <a:srgbClr val="605F62"/>
              </a:solidFill>
            </a:endParaRPr>
          </a:p>
        </p:txBody>
      </p:sp>
      <p:sp>
        <p:nvSpPr>
          <p:cNvPr id="8"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43217" y="6328494"/>
            <a:ext cx="2384508" cy="452796"/>
          </a:xfrm>
          <a:prstGeom prst="rect">
            <a:avLst/>
          </a:prstGeom>
        </p:spPr>
      </p:pic>
    </p:spTree>
    <p:extLst>
      <p:ext uri="{BB962C8B-B14F-4D97-AF65-F5344CB8AC3E}">
        <p14:creationId xmlns:p14="http://schemas.microsoft.com/office/powerpoint/2010/main" val="7065713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No Logo">
    <p:spTree>
      <p:nvGrpSpPr>
        <p:cNvPr id="1" name=""/>
        <p:cNvGrpSpPr/>
        <p:nvPr/>
      </p:nvGrpSpPr>
      <p:grpSpPr>
        <a:xfrm>
          <a:off x="0" y="0"/>
          <a:ext cx="0" cy="0"/>
          <a:chOff x="0" y="0"/>
          <a:chExt cx="0" cy="0"/>
        </a:xfrm>
      </p:grpSpPr>
      <p:sp>
        <p:nvSpPr>
          <p:cNvPr id="6" name="Date Placeholder 11"/>
          <p:cNvSpPr>
            <a:spLocks noGrp="1"/>
          </p:cNvSpPr>
          <p:nvPr>
            <p:ph type="dt" sz="half" idx="14"/>
          </p:nvPr>
        </p:nvSpPr>
        <p:spPr>
          <a:xfrm>
            <a:off x="3133344" y="6436626"/>
            <a:ext cx="1133856" cy="224367"/>
          </a:xfrm>
          <a:prstGeom prst="rect">
            <a:avLst/>
          </a:prstGeom>
        </p:spPr>
        <p:txBody>
          <a:bodyPr/>
          <a:lstStyle/>
          <a:p>
            <a:fld id="{6E460D88-FDEE-654D-9AC4-EB2542DECCF3}" type="datetime1">
              <a:rPr lang="en-US" smtClean="0"/>
              <a:t>2/21/2020</a:t>
            </a:fld>
            <a:endParaRPr lang="en-US" dirty="0"/>
          </a:p>
        </p:txBody>
      </p:sp>
      <p:sp>
        <p:nvSpPr>
          <p:cNvPr id="7" name="Footer Placeholder 12"/>
          <p:cNvSpPr>
            <a:spLocks noGrp="1"/>
          </p:cNvSpPr>
          <p:nvPr>
            <p:ph type="ftr" sz="quarter" idx="15"/>
          </p:nvPr>
        </p:nvSpPr>
        <p:spPr>
          <a:xfrm>
            <a:off x="4162659" y="6374244"/>
            <a:ext cx="6908800" cy="308355"/>
          </a:xfrm>
          <a:prstGeom prst="rect">
            <a:avLst/>
          </a:prstGeom>
        </p:spPr>
        <p:txBody>
          <a:bodyPr/>
          <a:lstStyle/>
          <a:p>
            <a:r>
              <a:rPr lang="en-US" dirty="0" smtClean="0">
                <a:solidFill>
                  <a:srgbClr val="605F62"/>
                </a:solidFill>
              </a:rPr>
              <a:t>Presentation or Section Title</a:t>
            </a:r>
            <a:endParaRPr lang="en-US" dirty="0">
              <a:solidFill>
                <a:srgbClr val="605F62"/>
              </a:solidFill>
            </a:endParaRPr>
          </a:p>
        </p:txBody>
      </p:sp>
      <p:sp>
        <p:nvSpPr>
          <p:cNvPr id="8" name="Slide Number Placeholder 13"/>
          <p:cNvSpPr>
            <a:spLocks noGrp="1"/>
          </p:cNvSpPr>
          <p:nvPr>
            <p:ph type="sldNum" sz="quarter" idx="16"/>
          </p:nvPr>
        </p:nvSpPr>
        <p:spPr>
          <a:xfrm>
            <a:off x="11074399" y="6374245"/>
            <a:ext cx="462327" cy="308355"/>
          </a:xfrm>
          <a:prstGeom prst="rect">
            <a:avLst/>
          </a:prstGeom>
        </p:spPr>
        <p:txBody>
          <a:bodyPr/>
          <a:lstStyle/>
          <a:p>
            <a:fld id="{0D558541-60C9-42A2-8392-FF12533A6B7A}" type="slidenum">
              <a:rPr lang="en-US" smtClean="0"/>
              <a:pPr/>
              <a:t>‹#›</a:t>
            </a:fld>
            <a:endParaRPr lang="en-US" dirty="0"/>
          </a:p>
        </p:txBody>
      </p:sp>
    </p:spTree>
    <p:extLst>
      <p:ext uri="{BB962C8B-B14F-4D97-AF65-F5344CB8AC3E}">
        <p14:creationId xmlns:p14="http://schemas.microsoft.com/office/powerpoint/2010/main" val="42395812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gradFill flip="none" rotWithShape="1">
          <a:gsLst>
            <a:gs pos="0">
              <a:srgbClr val="514689"/>
            </a:gs>
            <a:gs pos="100000">
              <a:schemeClr val="accent1"/>
            </a:gs>
          </a:gsLst>
          <a:lin ang="14520000" scaled="0"/>
          <a:tileRect/>
        </a:gradFill>
        <a:effectLst/>
      </p:bgPr>
    </p:bg>
    <p:spTree>
      <p:nvGrpSpPr>
        <p:cNvPr id="1" name=""/>
        <p:cNvGrpSpPr/>
        <p:nvPr/>
      </p:nvGrpSpPr>
      <p:grpSpPr>
        <a:xfrm>
          <a:off x="0" y="0"/>
          <a:ext cx="0" cy="0"/>
          <a:chOff x="0" y="0"/>
          <a:chExt cx="0" cy="0"/>
        </a:xfrm>
      </p:grpSpPr>
      <p:sp>
        <p:nvSpPr>
          <p:cNvPr id="14" name="Rectangle 6"/>
          <p:cNvSpPr/>
          <p:nvPr userDrawn="1"/>
        </p:nvSpPr>
        <p:spPr>
          <a:xfrm>
            <a:off x="1" y="-67715"/>
            <a:ext cx="4044076" cy="6998555"/>
          </a:xfrm>
          <a:custGeom>
            <a:avLst/>
            <a:gdLst>
              <a:gd name="connsiteX0" fmla="*/ 0 w 990600"/>
              <a:gd name="connsiteY0" fmla="*/ 0 h 381000"/>
              <a:gd name="connsiteX1" fmla="*/ 990600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31308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800099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0600"/>
              <a:gd name="connsiteY0" fmla="*/ 0 h 381000"/>
              <a:gd name="connsiteX1" fmla="*/ 794257 w 990600"/>
              <a:gd name="connsiteY1" fmla="*/ 0 h 381000"/>
              <a:gd name="connsiteX2" fmla="*/ 990600 w 990600"/>
              <a:gd name="connsiteY2" fmla="*/ 381000 h 381000"/>
              <a:gd name="connsiteX3" fmla="*/ 0 w 990600"/>
              <a:gd name="connsiteY3" fmla="*/ 381000 h 381000"/>
              <a:gd name="connsiteX4" fmla="*/ 0 w 990600"/>
              <a:gd name="connsiteY4" fmla="*/ 0 h 381000"/>
              <a:gd name="connsiteX0" fmla="*/ 0 w 998946"/>
              <a:gd name="connsiteY0" fmla="*/ 0 h 381000"/>
              <a:gd name="connsiteX1" fmla="*/ 794257 w 998946"/>
              <a:gd name="connsiteY1" fmla="*/ 0 h 381000"/>
              <a:gd name="connsiteX2" fmla="*/ 998946 w 998946"/>
              <a:gd name="connsiteY2" fmla="*/ 381000 h 381000"/>
              <a:gd name="connsiteX3" fmla="*/ 0 w 998946"/>
              <a:gd name="connsiteY3" fmla="*/ 381000 h 381000"/>
              <a:gd name="connsiteX4" fmla="*/ 0 w 998946"/>
              <a:gd name="connsiteY4" fmla="*/ 0 h 381000"/>
              <a:gd name="connsiteX0" fmla="*/ 0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0 w 1001466"/>
              <a:gd name="connsiteY4" fmla="*/ 0 h 381000"/>
              <a:gd name="connsiteX0" fmla="*/ 411575 w 1001466"/>
              <a:gd name="connsiteY0" fmla="*/ 0 h 381000"/>
              <a:gd name="connsiteX1" fmla="*/ 794257 w 1001466"/>
              <a:gd name="connsiteY1" fmla="*/ 0 h 381000"/>
              <a:gd name="connsiteX2" fmla="*/ 1001466 w 1001466"/>
              <a:gd name="connsiteY2" fmla="*/ 381000 h 381000"/>
              <a:gd name="connsiteX3" fmla="*/ 0 w 1001466"/>
              <a:gd name="connsiteY3" fmla="*/ 381000 h 381000"/>
              <a:gd name="connsiteX4" fmla="*/ 411575 w 1001466"/>
              <a:gd name="connsiteY4" fmla="*/ 0 h 381000"/>
              <a:gd name="connsiteX0" fmla="*/ 0 w 589891"/>
              <a:gd name="connsiteY0" fmla="*/ 0 h 381000"/>
              <a:gd name="connsiteX1" fmla="*/ 382682 w 589891"/>
              <a:gd name="connsiteY1" fmla="*/ 0 h 381000"/>
              <a:gd name="connsiteX2" fmla="*/ 589891 w 589891"/>
              <a:gd name="connsiteY2" fmla="*/ 381000 h 381000"/>
              <a:gd name="connsiteX3" fmla="*/ 980 w 589891"/>
              <a:gd name="connsiteY3" fmla="*/ 379040 h 381000"/>
              <a:gd name="connsiteX4" fmla="*/ 0 w 589891"/>
              <a:gd name="connsiteY4" fmla="*/ 0 h 381000"/>
              <a:gd name="connsiteX0" fmla="*/ 1023 w 590914"/>
              <a:gd name="connsiteY0" fmla="*/ 0 h 381000"/>
              <a:gd name="connsiteX1" fmla="*/ 383705 w 590914"/>
              <a:gd name="connsiteY1" fmla="*/ 0 h 381000"/>
              <a:gd name="connsiteX2" fmla="*/ 590914 w 590914"/>
              <a:gd name="connsiteY2" fmla="*/ 381000 h 381000"/>
              <a:gd name="connsiteX3" fmla="*/ 43 w 590914"/>
              <a:gd name="connsiteY3" fmla="*/ 380020 h 381000"/>
              <a:gd name="connsiteX4" fmla="*/ 1023 w 590914"/>
              <a:gd name="connsiteY4" fmla="*/ 0 h 381000"/>
              <a:gd name="connsiteX0" fmla="*/ 294963 w 590872"/>
              <a:gd name="connsiteY0" fmla="*/ 980 h 381000"/>
              <a:gd name="connsiteX1" fmla="*/ 383663 w 590872"/>
              <a:gd name="connsiteY1" fmla="*/ 0 h 381000"/>
              <a:gd name="connsiteX2" fmla="*/ 590872 w 590872"/>
              <a:gd name="connsiteY2" fmla="*/ 381000 h 381000"/>
              <a:gd name="connsiteX3" fmla="*/ 1 w 590872"/>
              <a:gd name="connsiteY3" fmla="*/ 380020 h 381000"/>
              <a:gd name="connsiteX4" fmla="*/ 294963 w 590872"/>
              <a:gd name="connsiteY4" fmla="*/ 980 h 381000"/>
              <a:gd name="connsiteX0" fmla="*/ 0 w 295909"/>
              <a:gd name="connsiteY0" fmla="*/ 980 h 381000"/>
              <a:gd name="connsiteX1" fmla="*/ 88700 w 295909"/>
              <a:gd name="connsiteY1" fmla="*/ 0 h 381000"/>
              <a:gd name="connsiteX2" fmla="*/ 295909 w 295909"/>
              <a:gd name="connsiteY2" fmla="*/ 381000 h 381000"/>
              <a:gd name="connsiteX3" fmla="*/ 980 w 295909"/>
              <a:gd name="connsiteY3" fmla="*/ 380020 h 381000"/>
              <a:gd name="connsiteX4" fmla="*/ 0 w 295909"/>
              <a:gd name="connsiteY4" fmla="*/ 980 h 381000"/>
              <a:gd name="connsiteX0" fmla="*/ 51939 w 294931"/>
              <a:gd name="connsiteY0" fmla="*/ 0 h 381000"/>
              <a:gd name="connsiteX1" fmla="*/ 87722 w 294931"/>
              <a:gd name="connsiteY1" fmla="*/ 0 h 381000"/>
              <a:gd name="connsiteX2" fmla="*/ 294931 w 294931"/>
              <a:gd name="connsiteY2" fmla="*/ 381000 h 381000"/>
              <a:gd name="connsiteX3" fmla="*/ 2 w 294931"/>
              <a:gd name="connsiteY3" fmla="*/ 380020 h 381000"/>
              <a:gd name="connsiteX4" fmla="*/ 51939 w 294931"/>
              <a:gd name="connsiteY4" fmla="*/ 0 h 381000"/>
              <a:gd name="connsiteX0" fmla="*/ 1024 w 244016"/>
              <a:gd name="connsiteY0" fmla="*/ 0 h 381980"/>
              <a:gd name="connsiteX1" fmla="*/ 36807 w 244016"/>
              <a:gd name="connsiteY1" fmla="*/ 0 h 381980"/>
              <a:gd name="connsiteX2" fmla="*/ 244016 w 244016"/>
              <a:gd name="connsiteY2" fmla="*/ 381000 h 381980"/>
              <a:gd name="connsiteX3" fmla="*/ 44 w 244016"/>
              <a:gd name="connsiteY3" fmla="*/ 381980 h 381980"/>
              <a:gd name="connsiteX4" fmla="*/ 1024 w 244016"/>
              <a:gd name="connsiteY4" fmla="*/ 0 h 381980"/>
              <a:gd name="connsiteX0" fmla="*/ 94 w 244066"/>
              <a:gd name="connsiteY0" fmla="*/ 980 h 381980"/>
              <a:gd name="connsiteX1" fmla="*/ 36857 w 244066"/>
              <a:gd name="connsiteY1" fmla="*/ 0 h 381980"/>
              <a:gd name="connsiteX2" fmla="*/ 244066 w 244066"/>
              <a:gd name="connsiteY2" fmla="*/ 381000 h 381980"/>
              <a:gd name="connsiteX3" fmla="*/ 94 w 244066"/>
              <a:gd name="connsiteY3" fmla="*/ 381980 h 381980"/>
              <a:gd name="connsiteX4" fmla="*/ 94 w 244066"/>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980 h 381980"/>
              <a:gd name="connsiteX1" fmla="*/ 36763 w 243972"/>
              <a:gd name="connsiteY1" fmla="*/ 0 h 381980"/>
              <a:gd name="connsiteX2" fmla="*/ 243972 w 243972"/>
              <a:gd name="connsiteY2" fmla="*/ 381000 h 381980"/>
              <a:gd name="connsiteX3" fmla="*/ 0 w 243972"/>
              <a:gd name="connsiteY3" fmla="*/ 381980 h 381980"/>
              <a:gd name="connsiteX4" fmla="*/ 0 w 243972"/>
              <a:gd name="connsiteY4" fmla="*/ 980 h 381980"/>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3276"/>
              <a:gd name="connsiteX1" fmla="*/ 36763 w 243972"/>
              <a:gd name="connsiteY1" fmla="*/ 105 h 383276"/>
              <a:gd name="connsiteX2" fmla="*/ 243972 w 243972"/>
              <a:gd name="connsiteY2" fmla="*/ 383276 h 383276"/>
              <a:gd name="connsiteX3" fmla="*/ 0 w 243972"/>
              <a:gd name="connsiteY3" fmla="*/ 382085 h 383276"/>
              <a:gd name="connsiteX4" fmla="*/ 0 w 243972"/>
              <a:gd name="connsiteY4" fmla="*/ 0 h 383276"/>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2085"/>
              <a:gd name="connsiteX1" fmla="*/ 36763 w 243972"/>
              <a:gd name="connsiteY1" fmla="*/ 105 h 382085"/>
              <a:gd name="connsiteX2" fmla="*/ 243972 w 243972"/>
              <a:gd name="connsiteY2" fmla="*/ 381105 h 382085"/>
              <a:gd name="connsiteX3" fmla="*/ 0 w 243972"/>
              <a:gd name="connsiteY3" fmla="*/ 382085 h 382085"/>
              <a:gd name="connsiteX4" fmla="*/ 0 w 243972"/>
              <a:gd name="connsiteY4" fmla="*/ 0 h 382085"/>
              <a:gd name="connsiteX0" fmla="*/ 0 w 243972"/>
              <a:gd name="connsiteY0" fmla="*/ 0 h 381105"/>
              <a:gd name="connsiteX1" fmla="*/ 36763 w 243972"/>
              <a:gd name="connsiteY1" fmla="*/ 105 h 381105"/>
              <a:gd name="connsiteX2" fmla="*/ 243972 w 243972"/>
              <a:gd name="connsiteY2" fmla="*/ 381105 h 381105"/>
              <a:gd name="connsiteX3" fmla="*/ 0 w 243972"/>
              <a:gd name="connsiteY3" fmla="*/ 381000 h 381105"/>
              <a:gd name="connsiteX4" fmla="*/ 0 w 243972"/>
              <a:gd name="connsiteY4" fmla="*/ 0 h 381105"/>
              <a:gd name="connsiteX0" fmla="*/ 0 w 241956"/>
              <a:gd name="connsiteY0" fmla="*/ 0 h 381105"/>
              <a:gd name="connsiteX1" fmla="*/ 36763 w 241956"/>
              <a:gd name="connsiteY1" fmla="*/ 105 h 381105"/>
              <a:gd name="connsiteX2" fmla="*/ 241956 w 241956"/>
              <a:gd name="connsiteY2" fmla="*/ 381105 h 381105"/>
              <a:gd name="connsiteX3" fmla="*/ 0 w 241956"/>
              <a:gd name="connsiteY3" fmla="*/ 381000 h 381105"/>
              <a:gd name="connsiteX4" fmla="*/ 0 w 241956"/>
              <a:gd name="connsiteY4" fmla="*/ 0 h 381105"/>
              <a:gd name="connsiteX0" fmla="*/ 0 w 241956"/>
              <a:gd name="connsiteY0" fmla="*/ 231 h 381336"/>
              <a:gd name="connsiteX1" fmla="*/ 37099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0 w 241956"/>
              <a:gd name="connsiteY3" fmla="*/ 381231 h 381336"/>
              <a:gd name="connsiteX4" fmla="*/ 0 w 241956"/>
              <a:gd name="connsiteY4" fmla="*/ 231 h 381336"/>
              <a:gd name="connsiteX0" fmla="*/ 0 w 241956"/>
              <a:gd name="connsiteY0" fmla="*/ 231 h 381336"/>
              <a:gd name="connsiteX1" fmla="*/ 41468 w 241956"/>
              <a:gd name="connsiteY1" fmla="*/ 0 h 381336"/>
              <a:gd name="connsiteX2" fmla="*/ 241956 w 241956"/>
              <a:gd name="connsiteY2" fmla="*/ 381336 h 381336"/>
              <a:gd name="connsiteX3" fmla="*/ 22311 w 241956"/>
              <a:gd name="connsiteY3" fmla="*/ 380776 h 381336"/>
              <a:gd name="connsiteX4" fmla="*/ 0 w 241956"/>
              <a:gd name="connsiteY4" fmla="*/ 231 h 381336"/>
              <a:gd name="connsiteX0" fmla="*/ 0 w 241956"/>
              <a:gd name="connsiteY0" fmla="*/ 231 h 381687"/>
              <a:gd name="connsiteX1" fmla="*/ 41468 w 241956"/>
              <a:gd name="connsiteY1" fmla="*/ 0 h 381687"/>
              <a:gd name="connsiteX2" fmla="*/ 241956 w 241956"/>
              <a:gd name="connsiteY2" fmla="*/ 381336 h 381687"/>
              <a:gd name="connsiteX3" fmla="*/ 21400 w 241956"/>
              <a:gd name="connsiteY3" fmla="*/ 381687 h 381687"/>
              <a:gd name="connsiteX4" fmla="*/ 0 w 2419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 name="connsiteX0" fmla="*/ 0 w 220556"/>
              <a:gd name="connsiteY0" fmla="*/ 231 h 381687"/>
              <a:gd name="connsiteX1" fmla="*/ 20068 w 220556"/>
              <a:gd name="connsiteY1" fmla="*/ 0 h 381687"/>
              <a:gd name="connsiteX2" fmla="*/ 220556 w 220556"/>
              <a:gd name="connsiteY2" fmla="*/ 381336 h 381687"/>
              <a:gd name="connsiteX3" fmla="*/ 0 w 220556"/>
              <a:gd name="connsiteY3" fmla="*/ 381687 h 381687"/>
              <a:gd name="connsiteX4" fmla="*/ 0 w 220556"/>
              <a:gd name="connsiteY4" fmla="*/ 231 h 381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56" h="381687">
                <a:moveTo>
                  <a:pt x="0" y="231"/>
                </a:moveTo>
                <a:lnTo>
                  <a:pt x="20068" y="0"/>
                </a:lnTo>
                <a:lnTo>
                  <a:pt x="220556" y="381336"/>
                </a:lnTo>
                <a:lnTo>
                  <a:pt x="0" y="381687"/>
                </a:lnTo>
                <a:lnTo>
                  <a:pt x="0" y="23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21920" tIns="60960" rIns="121920" bIns="60960" numCol="1" spcCol="0" rtlCol="0" fromWordArt="0" anchor="ctr" anchorCtr="0" forceAA="0" compatLnSpc="1">
            <a:prstTxWarp prst="textNoShape">
              <a:avLst/>
            </a:prstTxWarp>
            <a:no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2400" kern="1200" dirty="0" smtClean="0">
                <a:solidFill>
                  <a:schemeClr val="tx2"/>
                </a:solidFill>
              </a:rPr>
              <a:t>            </a:t>
            </a:r>
            <a:endParaRPr lang="en-US" sz="2400" kern="1200" dirty="0">
              <a:solidFill>
                <a:schemeClr val="tx2"/>
              </a:solidFill>
            </a:endParaRPr>
          </a:p>
        </p:txBody>
      </p:sp>
      <p:sp>
        <p:nvSpPr>
          <p:cNvPr id="9" name="Date Placeholder 6"/>
          <p:cNvSpPr>
            <a:spLocks noGrp="1"/>
          </p:cNvSpPr>
          <p:nvPr>
            <p:ph type="dt" sz="half" idx="10"/>
          </p:nvPr>
        </p:nvSpPr>
        <p:spPr bwMode="gray">
          <a:xfrm>
            <a:off x="9141059" y="6044750"/>
            <a:ext cx="1930400" cy="224367"/>
          </a:xfrm>
          <a:prstGeom prst="rect">
            <a:avLst/>
          </a:prstGeom>
        </p:spPr>
        <p:txBody>
          <a:bodyPr/>
          <a:lstStyle>
            <a:lvl1pPr algn="r">
              <a:defRPr>
                <a:solidFill>
                  <a:schemeClr val="bg1"/>
                </a:solidFill>
              </a:defRPr>
            </a:lvl1pPr>
          </a:lstStyle>
          <a:p>
            <a:fld id="{0A38EC05-E3EA-C649-9CE5-71E503F74839}" type="datetime1">
              <a:rPr lang="bg-BG" smtClean="0">
                <a:solidFill>
                  <a:prstClr val="white"/>
                </a:solidFill>
              </a:rPr>
              <a:pPr/>
              <a:t>21.2.2020 г.</a:t>
            </a:fld>
            <a:endParaRPr lang="bg-BG" dirty="0">
              <a:solidFill>
                <a:prstClr val="white"/>
              </a:solidFill>
            </a:endParaRPr>
          </a:p>
        </p:txBody>
      </p:sp>
      <p:sp>
        <p:nvSpPr>
          <p:cNvPr id="10" name="Footer Placeholder 7"/>
          <p:cNvSpPr>
            <a:spLocks noGrp="1"/>
          </p:cNvSpPr>
          <p:nvPr>
            <p:ph type="ftr" sz="quarter" idx="11"/>
          </p:nvPr>
        </p:nvSpPr>
        <p:spPr bwMode="gray">
          <a:xfrm>
            <a:off x="4162659" y="6386280"/>
            <a:ext cx="6908800" cy="308355"/>
          </a:xfrm>
          <a:prstGeom prst="rect">
            <a:avLst/>
          </a:prstGeom>
        </p:spPr>
        <p:txBody>
          <a:bodyPr/>
          <a:lstStyle>
            <a:lvl1pPr>
              <a:defRPr>
                <a:solidFill>
                  <a:schemeClr val="bg1"/>
                </a:solidFill>
              </a:defRPr>
            </a:lvl1pPr>
          </a:lstStyle>
          <a:p>
            <a:r>
              <a:rPr lang="en-US" smtClean="0">
                <a:solidFill>
                  <a:prstClr val="white"/>
                </a:solidFill>
              </a:rPr>
              <a:t>Presentation or Section Title</a:t>
            </a:r>
            <a:endParaRPr lang="en-US">
              <a:solidFill>
                <a:prstClr val="white"/>
              </a:solidFill>
            </a:endParaRPr>
          </a:p>
        </p:txBody>
      </p:sp>
      <p:sp>
        <p:nvSpPr>
          <p:cNvPr id="11" name="Slide Number Placeholder 8"/>
          <p:cNvSpPr>
            <a:spLocks noGrp="1"/>
          </p:cNvSpPr>
          <p:nvPr>
            <p:ph type="sldNum" sz="quarter" idx="12"/>
          </p:nvPr>
        </p:nvSpPr>
        <p:spPr bwMode="gray">
          <a:xfrm>
            <a:off x="11074399" y="6376319"/>
            <a:ext cx="462327" cy="308355"/>
          </a:xfrm>
          <a:prstGeom prst="rect">
            <a:avLst/>
          </a:prstGeom>
        </p:spPr>
        <p:txBody>
          <a:bodyPr/>
          <a:lstStyle>
            <a:lvl1pPr>
              <a:defRPr>
                <a:solidFill>
                  <a:schemeClr val="bg1"/>
                </a:solidFill>
              </a:defRPr>
            </a:lvl1pPr>
          </a:lstStyle>
          <a:p>
            <a:fld id="{0D558541-60C9-42A2-8392-FF12533A6B7A}" type="slidenum">
              <a:rPr lang="en-US" smtClean="0">
                <a:solidFill>
                  <a:prstClr val="white"/>
                </a:solidFill>
              </a:rPr>
              <a:pPr/>
              <a:t>‹#›</a:t>
            </a:fld>
            <a:endParaRPr lang="en-US">
              <a:solidFill>
                <a:prstClr val="white"/>
              </a:solidFill>
            </a:endParaRPr>
          </a:p>
        </p:txBody>
      </p:sp>
      <p:sp>
        <p:nvSpPr>
          <p:cNvPr id="16" name="Title 1"/>
          <p:cNvSpPr>
            <a:spLocks noGrp="1"/>
          </p:cNvSpPr>
          <p:nvPr>
            <p:ph type="ctrTitle" hasCustomPrompt="1"/>
          </p:nvPr>
        </p:nvSpPr>
        <p:spPr bwMode="gray">
          <a:xfrm>
            <a:off x="1429994" y="2757255"/>
            <a:ext cx="8996397" cy="1168439"/>
          </a:xfrm>
          <a:prstGeom prst="rect">
            <a:avLst/>
          </a:prstGeom>
        </p:spPr>
        <p:txBody>
          <a:bodyPr rIns="0" bIns="0" anchor="b" anchorCtr="0"/>
          <a:lstStyle>
            <a:lvl1pPr>
              <a:lnSpc>
                <a:spcPct val="90000"/>
              </a:lnSpc>
              <a:defRPr sz="5333" b="0">
                <a:solidFill>
                  <a:schemeClr val="bg1"/>
                </a:solidFill>
              </a:defRPr>
            </a:lvl1pPr>
          </a:lstStyle>
          <a:p>
            <a:r>
              <a:rPr lang="en-US" dirty="0" smtClean="0"/>
              <a:t>Document Title</a:t>
            </a:r>
            <a:endParaRPr lang="en-US" dirty="0"/>
          </a:p>
        </p:txBody>
      </p:sp>
      <p:sp>
        <p:nvSpPr>
          <p:cNvPr id="17" name="Subtitle 2"/>
          <p:cNvSpPr>
            <a:spLocks noGrp="1"/>
          </p:cNvSpPr>
          <p:nvPr>
            <p:ph type="subTitle" idx="1" hasCustomPrompt="1"/>
          </p:nvPr>
        </p:nvSpPr>
        <p:spPr bwMode="gray">
          <a:xfrm>
            <a:off x="1468256" y="3993687"/>
            <a:ext cx="8966819" cy="914400"/>
          </a:xfrm>
          <a:prstGeom prst="rect">
            <a:avLst/>
          </a:prstGeom>
        </p:spPr>
        <p:txBody>
          <a:bodyPr/>
          <a:lstStyle>
            <a:lvl1pPr marL="0" indent="0" algn="l">
              <a:lnSpc>
                <a:spcPct val="90000"/>
              </a:lnSpc>
              <a:spcBef>
                <a:spcPts val="0"/>
              </a:spcBef>
              <a:buNone/>
              <a:defRPr sz="3200"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Document Title</a:t>
            </a:r>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01291" y="6356491"/>
            <a:ext cx="2286685" cy="341824"/>
          </a:xfrm>
          <a:prstGeom prst="rect">
            <a:avLst/>
          </a:prstGeom>
        </p:spPr>
      </p:pic>
    </p:spTree>
    <p:extLst>
      <p:ext uri="{BB962C8B-B14F-4D97-AF65-F5344CB8AC3E}">
        <p14:creationId xmlns:p14="http://schemas.microsoft.com/office/powerpoint/2010/main" val="245595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5">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t="2908" r="22657"/>
          <a:stretch/>
        </p:blipFill>
        <p:spPr>
          <a:xfrm>
            <a:off x="1645920" y="-43315"/>
            <a:ext cx="10546081" cy="6934092"/>
          </a:xfrm>
          <a:prstGeom prst="rect">
            <a:avLst/>
          </a:prstGeom>
        </p:spPr>
      </p:pic>
      <p:sp>
        <p:nvSpPr>
          <p:cNvPr id="14" name="Freeform 13"/>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514689"/>
              </a:solidFill>
            </a:endParaRPr>
          </a:p>
        </p:txBody>
      </p:sp>
      <p:pic>
        <p:nvPicPr>
          <p:cNvPr id="15" name="Picture 1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
        <p:nvSpPr>
          <p:cNvPr id="16"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7"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spTree>
    <p:extLst>
      <p:ext uri="{BB962C8B-B14F-4D97-AF65-F5344CB8AC3E}">
        <p14:creationId xmlns:p14="http://schemas.microsoft.com/office/powerpoint/2010/main" val="23638679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00796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46318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677155" y="622321"/>
            <a:ext cx="10837691" cy="672043"/>
          </a:xfrm>
        </p:spPr>
        <p:txBody>
          <a:bodyPr lIns="0" tIns="0" rIns="0" bIns="0"/>
          <a:lstStyle>
            <a:lvl1pPr>
              <a:defRPr sz="4367" b="0"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3426736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rgbClr val="A1ABCE"/>
          </a:solidFill>
        </p:spPr>
        <p:txBody>
          <a:bodyPr wrap="square" lIns="0" tIns="0" rIns="0" bIns="0" rtlCol="0"/>
          <a:lstStyle/>
          <a:p>
            <a:endParaRPr sz="1200"/>
          </a:p>
        </p:txBody>
      </p:sp>
      <p:sp>
        <p:nvSpPr>
          <p:cNvPr id="17" name="bk object 17"/>
          <p:cNvSpPr/>
          <p:nvPr/>
        </p:nvSpPr>
        <p:spPr>
          <a:xfrm>
            <a:off x="698043" y="0"/>
            <a:ext cx="10820400" cy="1803400"/>
          </a:xfrm>
          <a:custGeom>
            <a:avLst/>
            <a:gdLst/>
            <a:ahLst/>
            <a:cxnLst/>
            <a:rect l="l" t="t" r="r" b="b"/>
            <a:pathLst>
              <a:path w="16230600" h="2705100">
                <a:moveTo>
                  <a:pt x="0" y="0"/>
                </a:moveTo>
                <a:lnTo>
                  <a:pt x="16230600" y="0"/>
                </a:lnTo>
                <a:lnTo>
                  <a:pt x="16230600" y="2705100"/>
                </a:lnTo>
                <a:lnTo>
                  <a:pt x="0" y="2705100"/>
                </a:lnTo>
                <a:lnTo>
                  <a:pt x="0" y="0"/>
                </a:lnTo>
                <a:close/>
              </a:path>
            </a:pathLst>
          </a:custGeom>
          <a:solidFill>
            <a:srgbClr val="FFFFFF"/>
          </a:solidFill>
        </p:spPr>
        <p:txBody>
          <a:bodyPr wrap="square" lIns="0" tIns="0" rIns="0" bIns="0" rtlCol="0"/>
          <a:lstStyle/>
          <a:p>
            <a:endParaRPr sz="1200"/>
          </a:p>
        </p:txBody>
      </p:sp>
      <p:sp>
        <p:nvSpPr>
          <p:cNvPr id="2" name="Holder 2"/>
          <p:cNvSpPr>
            <a:spLocks noGrp="1"/>
          </p:cNvSpPr>
          <p:nvPr>
            <p:ph type="title"/>
          </p:nvPr>
        </p:nvSpPr>
        <p:spPr>
          <a:xfrm>
            <a:off x="677155" y="622321"/>
            <a:ext cx="10837691" cy="672043"/>
          </a:xfrm>
        </p:spPr>
        <p:txBody>
          <a:bodyPr lIns="0" tIns="0" rIns="0" bIns="0"/>
          <a:lstStyle>
            <a:lvl1pPr>
              <a:defRPr sz="4367" b="0" i="0">
                <a:solidFill>
                  <a:schemeClr val="bg1"/>
                </a:solidFill>
                <a:latin typeface="Arial"/>
                <a:cs typeface="Arial"/>
              </a:defRPr>
            </a:lvl1pPr>
          </a:lstStyle>
          <a:p>
            <a:endParaRPr/>
          </a:p>
        </p:txBody>
      </p:sp>
      <p:sp>
        <p:nvSpPr>
          <p:cNvPr id="3" name="Holder 3"/>
          <p:cNvSpPr>
            <a:spLocks noGrp="1"/>
          </p:cNvSpPr>
          <p:nvPr>
            <p:ph sz="half" idx="2"/>
          </p:nvPr>
        </p:nvSpPr>
        <p:spPr>
          <a:xfrm>
            <a:off x="609600" y="1577340"/>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6391050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677155" y="622321"/>
            <a:ext cx="10837691" cy="672043"/>
          </a:xfrm>
        </p:spPr>
        <p:txBody>
          <a:bodyPr lIns="0" tIns="0" rIns="0" bIns="0"/>
          <a:lstStyle>
            <a:lvl1pPr>
              <a:defRPr sz="4367" b="0"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1431326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063296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4">
    <p:spTree>
      <p:nvGrpSpPr>
        <p:cNvPr id="1" name=""/>
        <p:cNvGrpSpPr/>
        <p:nvPr/>
      </p:nvGrpSpPr>
      <p:grpSpPr>
        <a:xfrm>
          <a:off x="0" y="0"/>
          <a:ext cx="0" cy="0"/>
          <a:chOff x="0" y="0"/>
          <a:chExt cx="0" cy="0"/>
        </a:xfrm>
      </p:grpSpPr>
      <p:pic>
        <p:nvPicPr>
          <p:cNvPr id="2" name="Picture 1" descr="Cadence image1rgb 16x9.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426" y="0"/>
            <a:ext cx="12159575" cy="6858000"/>
          </a:xfrm>
          <a:prstGeom prst="rect">
            <a:avLst/>
          </a:prstGeom>
        </p:spPr>
      </p:pic>
      <p:sp>
        <p:nvSpPr>
          <p:cNvPr id="7" name="Freeform 6"/>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514689"/>
              </a:solidFill>
            </a:endParaRPr>
          </a:p>
        </p:txBody>
      </p:sp>
      <p:sp>
        <p:nvSpPr>
          <p:cNvPr id="10"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1"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Tree>
    <p:extLst>
      <p:ext uri="{BB962C8B-B14F-4D97-AF65-F5344CB8AC3E}">
        <p14:creationId xmlns:p14="http://schemas.microsoft.com/office/powerpoint/2010/main" val="1112658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3">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r="27823"/>
          <a:stretch/>
        </p:blipFill>
        <p:spPr>
          <a:xfrm>
            <a:off x="2628664" y="-43316"/>
            <a:ext cx="9563336" cy="6934093"/>
          </a:xfrm>
          <a:prstGeom prst="rect">
            <a:avLst/>
          </a:prstGeom>
        </p:spPr>
      </p:pic>
      <p:sp>
        <p:nvSpPr>
          <p:cNvPr id="8" name="Freeform 7"/>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1"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Tree>
    <p:extLst>
      <p:ext uri="{BB962C8B-B14F-4D97-AF65-F5344CB8AC3E}">
        <p14:creationId xmlns:p14="http://schemas.microsoft.com/office/powerpoint/2010/main" val="2988827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926543" y="-43317"/>
            <a:ext cx="9083037" cy="6974621"/>
          </a:xfrm>
          <a:prstGeom prst="rect">
            <a:avLst/>
          </a:prstGeom>
        </p:spPr>
      </p:pic>
      <p:sp>
        <p:nvSpPr>
          <p:cNvPr id="8" name="Freeform 7"/>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2385" y="423416"/>
            <a:ext cx="3318337" cy="619053"/>
          </a:xfrm>
          <a:prstGeom prst="rect">
            <a:avLst/>
          </a:prstGeom>
        </p:spPr>
      </p:pic>
      <p:sp>
        <p:nvSpPr>
          <p:cNvPr id="13"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spTree>
    <p:extLst>
      <p:ext uri="{BB962C8B-B14F-4D97-AF65-F5344CB8AC3E}">
        <p14:creationId xmlns:p14="http://schemas.microsoft.com/office/powerpoint/2010/main" val="3441637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6">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l="-1" r="30650" b="20673"/>
          <a:stretch/>
        </p:blipFill>
        <p:spPr>
          <a:xfrm>
            <a:off x="661299" y="-42636"/>
            <a:ext cx="11530701" cy="6900637"/>
          </a:xfrm>
          <a:prstGeom prst="rect">
            <a:avLst/>
          </a:prstGeom>
        </p:spPr>
      </p:pic>
      <p:sp>
        <p:nvSpPr>
          <p:cNvPr id="7" name="Freeform 6"/>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2385" y="423416"/>
            <a:ext cx="3318337" cy="619053"/>
          </a:xfrm>
          <a:prstGeom prst="rect">
            <a:avLst/>
          </a:prstGeom>
        </p:spPr>
      </p:pic>
      <p:sp>
        <p:nvSpPr>
          <p:cNvPr id="9"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0"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spTree>
    <p:extLst>
      <p:ext uri="{BB962C8B-B14F-4D97-AF65-F5344CB8AC3E}">
        <p14:creationId xmlns:p14="http://schemas.microsoft.com/office/powerpoint/2010/main" val="4214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7">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934817" y="-56448"/>
            <a:ext cx="9404664" cy="6959939"/>
          </a:xfrm>
          <a:prstGeom prst="rect">
            <a:avLst/>
          </a:prstGeom>
        </p:spPr>
      </p:pic>
      <p:sp>
        <p:nvSpPr>
          <p:cNvPr id="7" name="Freeform 6"/>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0"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Tree>
    <p:extLst>
      <p:ext uri="{BB962C8B-B14F-4D97-AF65-F5344CB8AC3E}">
        <p14:creationId xmlns:p14="http://schemas.microsoft.com/office/powerpoint/2010/main" val="388503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er 9">
    <p:spTree>
      <p:nvGrpSpPr>
        <p:cNvPr id="1" name=""/>
        <p:cNvGrpSpPr/>
        <p:nvPr/>
      </p:nvGrpSpPr>
      <p:grpSpPr>
        <a:xfrm>
          <a:off x="0" y="0"/>
          <a:ext cx="0" cy="0"/>
          <a:chOff x="0" y="0"/>
          <a:chExt cx="0" cy="0"/>
        </a:xfrm>
      </p:grpSpPr>
      <p:sp>
        <p:nvSpPr>
          <p:cNvPr id="7" name="Freeform 6"/>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0"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Tree>
    <p:extLst>
      <p:ext uri="{BB962C8B-B14F-4D97-AF65-F5344CB8AC3E}">
        <p14:creationId xmlns:p14="http://schemas.microsoft.com/office/powerpoint/2010/main" val="2788471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er Your Photo">
    <p:bg>
      <p:bgPr>
        <a:gradFill flip="none" rotWithShape="1">
          <a:gsLst>
            <a:gs pos="0">
              <a:schemeClr val="tx2"/>
            </a:gs>
            <a:gs pos="100000">
              <a:schemeClr val="accent1"/>
            </a:gs>
          </a:gsLst>
          <a:lin ang="14520000" scaled="0"/>
          <a:tileRect/>
        </a:gradFill>
        <a:effectLst/>
      </p:bgPr>
    </p:bg>
    <p:spTree>
      <p:nvGrpSpPr>
        <p:cNvPr id="1" name=""/>
        <p:cNvGrpSpPr/>
        <p:nvPr/>
      </p:nvGrpSpPr>
      <p:grpSpPr>
        <a:xfrm>
          <a:off x="0" y="0"/>
          <a:ext cx="0" cy="0"/>
          <a:chOff x="0" y="0"/>
          <a:chExt cx="0" cy="0"/>
        </a:xfrm>
      </p:grpSpPr>
      <p:sp>
        <p:nvSpPr>
          <p:cNvPr id="10" name="TextBox 9"/>
          <p:cNvSpPr txBox="1"/>
          <p:nvPr userDrawn="1"/>
        </p:nvSpPr>
        <p:spPr>
          <a:xfrm>
            <a:off x="12293600" y="1169739"/>
            <a:ext cx="2189949" cy="4316661"/>
          </a:xfrm>
          <a:prstGeom prst="rect">
            <a:avLst/>
          </a:prstGeom>
          <a:solidFill>
            <a:schemeClr val="tx1">
              <a:lumMod val="60000"/>
              <a:lumOff val="40000"/>
            </a:schemeClr>
          </a:solidFill>
        </p:spPr>
        <p:txBody>
          <a:bodyPr wrap="square" lIns="0" tIns="0" rIns="0" bIns="0" rtlCol="0">
            <a:noAutofit/>
          </a:bodyPr>
          <a:lstStyle/>
          <a:p>
            <a:pPr>
              <a:lnSpc>
                <a:spcPct val="90000"/>
              </a:lnSpc>
              <a:spcBef>
                <a:spcPts val="800"/>
              </a:spcBef>
            </a:pPr>
            <a:r>
              <a:rPr lang="en-US" sz="1600" spc="-67" dirty="0" smtClean="0">
                <a:solidFill>
                  <a:schemeClr val="bg1"/>
                </a:solidFill>
              </a:rPr>
              <a:t>How to put in your own Photo:</a:t>
            </a:r>
          </a:p>
          <a:p>
            <a:pPr>
              <a:lnSpc>
                <a:spcPct val="90000"/>
              </a:lnSpc>
              <a:spcBef>
                <a:spcPts val="800"/>
              </a:spcBef>
            </a:pPr>
            <a:r>
              <a:rPr lang="en-US" sz="1600" spc="-67" dirty="0" smtClean="0">
                <a:solidFill>
                  <a:schemeClr val="bg1"/>
                </a:solidFill>
              </a:rPr>
              <a:t>Go to ‘View-Slide Master’</a:t>
            </a:r>
          </a:p>
          <a:p>
            <a:pPr>
              <a:lnSpc>
                <a:spcPct val="90000"/>
              </a:lnSpc>
              <a:spcBef>
                <a:spcPts val="800"/>
              </a:spcBef>
            </a:pPr>
            <a:r>
              <a:rPr lang="en-US" sz="1600" spc="-67" dirty="0" smtClean="0">
                <a:solidFill>
                  <a:schemeClr val="bg1"/>
                </a:solidFill>
              </a:rPr>
              <a:t>Go to ‘Insert-Picture’</a:t>
            </a:r>
          </a:p>
          <a:p>
            <a:pPr>
              <a:lnSpc>
                <a:spcPct val="90000"/>
              </a:lnSpc>
              <a:spcBef>
                <a:spcPts val="800"/>
              </a:spcBef>
            </a:pPr>
            <a:r>
              <a:rPr lang="en-US" sz="1600" spc="-67" dirty="0" smtClean="0">
                <a:solidFill>
                  <a:schemeClr val="bg1"/>
                </a:solidFill>
              </a:rPr>
              <a:t>Browse to the</a:t>
            </a:r>
            <a:r>
              <a:rPr lang="en-US" sz="1600" spc="-67" baseline="0" dirty="0" smtClean="0">
                <a:solidFill>
                  <a:schemeClr val="bg1"/>
                </a:solidFill>
              </a:rPr>
              <a:t> image you would like to place. Image should be 1024x768, 1200x900, or other 4:3 aspect ratio</a:t>
            </a:r>
          </a:p>
          <a:p>
            <a:pPr>
              <a:lnSpc>
                <a:spcPct val="90000"/>
              </a:lnSpc>
              <a:spcBef>
                <a:spcPts val="800"/>
              </a:spcBef>
            </a:pPr>
            <a:r>
              <a:rPr lang="en-US" sz="1600" spc="-67" dirty="0" smtClean="0">
                <a:solidFill>
                  <a:schemeClr val="bg1"/>
                </a:solidFill>
              </a:rPr>
              <a:t>Select image and click OK</a:t>
            </a:r>
          </a:p>
          <a:p>
            <a:pPr>
              <a:lnSpc>
                <a:spcPct val="90000"/>
              </a:lnSpc>
              <a:spcBef>
                <a:spcPts val="800"/>
              </a:spcBef>
            </a:pPr>
            <a:r>
              <a:rPr lang="en-US" sz="1600" spc="-67" dirty="0" smtClean="0">
                <a:solidFill>
                  <a:schemeClr val="bg1"/>
                </a:solidFill>
              </a:rPr>
              <a:t>Scale to full screen size if necessary.</a:t>
            </a:r>
          </a:p>
          <a:p>
            <a:pPr>
              <a:lnSpc>
                <a:spcPct val="90000"/>
              </a:lnSpc>
              <a:spcBef>
                <a:spcPts val="800"/>
              </a:spcBef>
            </a:pPr>
            <a:r>
              <a:rPr lang="en-US" sz="1600" spc="-67" dirty="0" smtClean="0">
                <a:solidFill>
                  <a:schemeClr val="bg1"/>
                </a:solidFill>
              </a:rPr>
              <a:t>Click image, go</a:t>
            </a:r>
            <a:r>
              <a:rPr lang="en-US" sz="1600" spc="-67" baseline="0" dirty="0" smtClean="0">
                <a:solidFill>
                  <a:schemeClr val="bg1"/>
                </a:solidFill>
              </a:rPr>
              <a:t> to ‘Format-</a:t>
            </a:r>
            <a:r>
              <a:rPr lang="en-US" sz="1600" spc="-67" dirty="0" smtClean="0">
                <a:solidFill>
                  <a:schemeClr val="bg1"/>
                </a:solidFill>
              </a:rPr>
              <a:t>Send to Back’</a:t>
            </a:r>
          </a:p>
          <a:p>
            <a:pPr>
              <a:lnSpc>
                <a:spcPct val="90000"/>
              </a:lnSpc>
              <a:spcBef>
                <a:spcPts val="800"/>
              </a:spcBef>
            </a:pPr>
            <a:r>
              <a:rPr lang="en-US" sz="1600" spc="-67" dirty="0" smtClean="0">
                <a:solidFill>
                  <a:schemeClr val="bg1"/>
                </a:solidFill>
              </a:rPr>
              <a:t>Go to ‘View-Normal’ to return to slides</a:t>
            </a:r>
          </a:p>
        </p:txBody>
      </p:sp>
      <p:sp>
        <p:nvSpPr>
          <p:cNvPr id="7" name="Freeform 6"/>
          <p:cNvSpPr/>
          <p:nvPr userDrawn="1"/>
        </p:nvSpPr>
        <p:spPr bwMode="gray">
          <a:xfrm>
            <a:off x="-43701" y="-43316"/>
            <a:ext cx="8920916" cy="6934093"/>
          </a:xfrm>
          <a:custGeom>
            <a:avLst/>
            <a:gdLst>
              <a:gd name="connsiteX0" fmla="*/ 3453493 w 7119257"/>
              <a:gd name="connsiteY0" fmla="*/ 0 h 6939643"/>
              <a:gd name="connsiteX1" fmla="*/ 7119257 w 7119257"/>
              <a:gd name="connsiteY1" fmla="*/ 6939643 h 6939643"/>
              <a:gd name="connsiteX2" fmla="*/ 0 w 7119257"/>
              <a:gd name="connsiteY2" fmla="*/ 6939643 h 6939643"/>
              <a:gd name="connsiteX3" fmla="*/ 0 w 7119257"/>
              <a:gd name="connsiteY3" fmla="*/ 8164 h 6939643"/>
              <a:gd name="connsiteX4" fmla="*/ 3453493 w 7119257"/>
              <a:gd name="connsiteY4" fmla="*/ 0 h 6939643"/>
              <a:gd name="connsiteX0" fmla="*/ 5222260 w 8888024"/>
              <a:gd name="connsiteY0" fmla="*/ 2891 h 6942534"/>
              <a:gd name="connsiteX1" fmla="*/ 8888024 w 8888024"/>
              <a:gd name="connsiteY1" fmla="*/ 6942534 h 6942534"/>
              <a:gd name="connsiteX2" fmla="*/ 1768767 w 8888024"/>
              <a:gd name="connsiteY2" fmla="*/ 6942534 h 6942534"/>
              <a:gd name="connsiteX3" fmla="*/ 0 w 8888024"/>
              <a:gd name="connsiteY3" fmla="*/ 0 h 6942534"/>
              <a:gd name="connsiteX4" fmla="*/ 5222260 w 8888024"/>
              <a:gd name="connsiteY4" fmla="*/ 2891 h 6942534"/>
              <a:gd name="connsiteX0" fmla="*/ 5222260 w 8888024"/>
              <a:gd name="connsiteY0" fmla="*/ 2891 h 6953589"/>
              <a:gd name="connsiteX1" fmla="*/ 8888024 w 8888024"/>
              <a:gd name="connsiteY1" fmla="*/ 6942534 h 6953589"/>
              <a:gd name="connsiteX2" fmla="*/ 0 w 8888024"/>
              <a:gd name="connsiteY2" fmla="*/ 6953589 h 6953589"/>
              <a:gd name="connsiteX3" fmla="*/ 0 w 8888024"/>
              <a:gd name="connsiteY3" fmla="*/ 0 h 6953589"/>
              <a:gd name="connsiteX4" fmla="*/ 5222260 w 8888024"/>
              <a:gd name="connsiteY4" fmla="*/ 2891 h 6953589"/>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22260 w 8888024"/>
              <a:gd name="connsiteY0" fmla="*/ 2891 h 6942534"/>
              <a:gd name="connsiteX1" fmla="*/ 8888024 w 8888024"/>
              <a:gd name="connsiteY1" fmla="*/ 6942534 h 6942534"/>
              <a:gd name="connsiteX2" fmla="*/ 11054 w 8888024"/>
              <a:gd name="connsiteY2" fmla="*/ 6931480 h 6942534"/>
              <a:gd name="connsiteX3" fmla="*/ 0 w 8888024"/>
              <a:gd name="connsiteY3" fmla="*/ 0 h 6942534"/>
              <a:gd name="connsiteX4" fmla="*/ 5222260 w 8888024"/>
              <a:gd name="connsiteY4" fmla="*/ 2891 h 6942534"/>
              <a:gd name="connsiteX0" fmla="*/ 5265897 w 8931661"/>
              <a:gd name="connsiteY0" fmla="*/ 2891 h 6942534"/>
              <a:gd name="connsiteX1" fmla="*/ 8931661 w 8931661"/>
              <a:gd name="connsiteY1" fmla="*/ 6942534 h 6942534"/>
              <a:gd name="connsiteX2" fmla="*/ 0 w 8931661"/>
              <a:gd name="connsiteY2" fmla="*/ 6931481 h 6942534"/>
              <a:gd name="connsiteX3" fmla="*/ 43637 w 8931661"/>
              <a:gd name="connsiteY3" fmla="*/ 0 h 6942534"/>
              <a:gd name="connsiteX4" fmla="*/ 5265897 w 8931661"/>
              <a:gd name="connsiteY4" fmla="*/ 2891 h 6942534"/>
              <a:gd name="connsiteX0" fmla="*/ 5266013 w 8931777"/>
              <a:gd name="connsiteY0" fmla="*/ 13828 h 6953471"/>
              <a:gd name="connsiteX1" fmla="*/ 8931777 w 8931777"/>
              <a:gd name="connsiteY1" fmla="*/ 6953471 h 6953471"/>
              <a:gd name="connsiteX2" fmla="*/ 116 w 8931777"/>
              <a:gd name="connsiteY2" fmla="*/ 6942418 h 6953471"/>
              <a:gd name="connsiteX3" fmla="*/ 0 w 8931777"/>
              <a:gd name="connsiteY3" fmla="*/ 0 h 6953471"/>
              <a:gd name="connsiteX4" fmla="*/ 5266013 w 8931777"/>
              <a:gd name="connsiteY4" fmla="*/ 13828 h 6953471"/>
              <a:gd name="connsiteX0" fmla="*/ 5266013 w 8931777"/>
              <a:gd name="connsiteY0" fmla="*/ 2891 h 6942534"/>
              <a:gd name="connsiteX1" fmla="*/ 8931777 w 8931777"/>
              <a:gd name="connsiteY1" fmla="*/ 6942534 h 6942534"/>
              <a:gd name="connsiteX2" fmla="*/ 116 w 8931777"/>
              <a:gd name="connsiteY2" fmla="*/ 6931481 h 6942534"/>
              <a:gd name="connsiteX3" fmla="*/ 0 w 8931777"/>
              <a:gd name="connsiteY3" fmla="*/ 0 h 6942534"/>
              <a:gd name="connsiteX4" fmla="*/ 5266013 w 8931777"/>
              <a:gd name="connsiteY4" fmla="*/ 2891 h 6942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31777" h="6942534">
                <a:moveTo>
                  <a:pt x="5266013" y="2891"/>
                </a:moveTo>
                <a:lnTo>
                  <a:pt x="8931777" y="6942534"/>
                </a:lnTo>
                <a:lnTo>
                  <a:pt x="116" y="6931481"/>
                </a:lnTo>
                <a:cubicBezTo>
                  <a:pt x="77" y="4617342"/>
                  <a:pt x="39" y="2314139"/>
                  <a:pt x="0" y="0"/>
                </a:cubicBezTo>
                <a:lnTo>
                  <a:pt x="5266013" y="2891"/>
                </a:lnTo>
                <a:close/>
              </a:path>
            </a:pathLst>
          </a:custGeom>
          <a:solidFill>
            <a:srgbClr val="514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gray">
          <a:xfrm>
            <a:off x="1472067" y="2356111"/>
            <a:ext cx="5181600" cy="1524000"/>
          </a:xfrm>
          <a:prstGeom prst="rect">
            <a:avLst/>
          </a:prstGeom>
        </p:spPr>
        <p:txBody>
          <a:bodyPr rIns="0" bIns="0" anchor="b" anchorCtr="0"/>
          <a:lstStyle>
            <a:lvl1pPr>
              <a:lnSpc>
                <a:spcPct val="90000"/>
              </a:lnSpc>
              <a:defRPr sz="3733" b="0">
                <a:solidFill>
                  <a:schemeClr val="bg1"/>
                </a:solidFill>
              </a:defRPr>
            </a:lvl1pPr>
          </a:lstStyle>
          <a:p>
            <a:r>
              <a:rPr lang="en-US" dirty="0" smtClean="0"/>
              <a:t>Section Title</a:t>
            </a:r>
            <a:endParaRPr lang="en-US" dirty="0"/>
          </a:p>
        </p:txBody>
      </p:sp>
      <p:sp>
        <p:nvSpPr>
          <p:cNvPr id="11" name="Subtitle 2"/>
          <p:cNvSpPr>
            <a:spLocks noGrp="1"/>
          </p:cNvSpPr>
          <p:nvPr>
            <p:ph type="subTitle" idx="1" hasCustomPrompt="1"/>
          </p:nvPr>
        </p:nvSpPr>
        <p:spPr bwMode="gray">
          <a:xfrm>
            <a:off x="1472067" y="3953557"/>
            <a:ext cx="5849259" cy="1247353"/>
          </a:xfrm>
          <a:prstGeom prst="rect">
            <a:avLst/>
          </a:prstGeom>
        </p:spPr>
        <p:txBody>
          <a:bodyPr/>
          <a:lstStyle>
            <a:lvl1pPr marL="0" indent="0" algn="l">
              <a:lnSpc>
                <a:spcPct val="90000"/>
              </a:lnSpc>
              <a:spcBef>
                <a:spcPts val="0"/>
              </a:spcBef>
              <a:buNone/>
              <a:defRPr sz="2667"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Secondary Text Goes here</a:t>
            </a:r>
            <a:endParaRPr lang="en-US" dirty="0"/>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9792" y="699020"/>
            <a:ext cx="3985813" cy="561493"/>
          </a:xfrm>
          <a:prstGeom prst="rect">
            <a:avLst/>
          </a:prstGeom>
        </p:spPr>
      </p:pic>
    </p:spTree>
    <p:extLst>
      <p:ext uri="{BB962C8B-B14F-4D97-AF65-F5344CB8AC3E}">
        <p14:creationId xmlns:p14="http://schemas.microsoft.com/office/powerpoint/2010/main" val="3326172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theme" Target="../theme/theme2.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Title Placeholder 1"/>
          <p:cNvSpPr>
            <a:spLocks noGrp="1"/>
          </p:cNvSpPr>
          <p:nvPr>
            <p:ph type="title"/>
          </p:nvPr>
        </p:nvSpPr>
        <p:spPr>
          <a:xfrm>
            <a:off x="1467472" y="168284"/>
            <a:ext cx="9546576" cy="1016000"/>
          </a:xfrm>
          <a:prstGeom prst="rect">
            <a:avLst/>
          </a:prstGeom>
        </p:spPr>
        <p:txBody>
          <a:bodyPr vert="horz" lIns="0" tIns="0" rIns="91440" bIns="45720" rtlCol="0" anchor="b">
            <a:noAutofit/>
          </a:bodyPr>
          <a:lstStyle/>
          <a:p>
            <a:r>
              <a:rPr lang="en-US" dirty="0" smtClean="0"/>
              <a:t>Click to edit Master title style</a:t>
            </a:r>
            <a:endParaRPr lang="en-US" dirty="0"/>
          </a:p>
        </p:txBody>
      </p:sp>
      <p:sp>
        <p:nvSpPr>
          <p:cNvPr id="15" name="Text Placeholder 2"/>
          <p:cNvSpPr>
            <a:spLocks noGrp="1"/>
          </p:cNvSpPr>
          <p:nvPr>
            <p:ph type="body" idx="1"/>
          </p:nvPr>
        </p:nvSpPr>
        <p:spPr>
          <a:xfrm>
            <a:off x="1243479" y="2033045"/>
            <a:ext cx="9800452" cy="3971939"/>
          </a:xfrm>
          <a:prstGeom prst="rect">
            <a:avLst/>
          </a:prstGeom>
        </p:spPr>
        <p:txBody>
          <a:bodyPr vert="horz" lIns="0" tIns="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Date Placeholder 3"/>
          <p:cNvSpPr>
            <a:spLocks noGrp="1"/>
          </p:cNvSpPr>
          <p:nvPr>
            <p:ph type="dt" sz="half" idx="2"/>
          </p:nvPr>
        </p:nvSpPr>
        <p:spPr>
          <a:xfrm>
            <a:off x="3675887" y="6445093"/>
            <a:ext cx="1133856" cy="224367"/>
          </a:xfrm>
          <a:prstGeom prst="rect">
            <a:avLst/>
          </a:prstGeom>
        </p:spPr>
        <p:txBody>
          <a:bodyPr vert="horz" wrap="none" lIns="0" tIns="0" rIns="0" bIns="0" rtlCol="0" anchor="b"/>
          <a:lstStyle>
            <a:lvl1pPr>
              <a:defRPr lang="en-US" sz="1067" smtClean="0"/>
            </a:lvl1pPr>
          </a:lstStyle>
          <a:p>
            <a:fld id="{4DD056AA-046F-1E41-8A7D-BECBA863898E}" type="datetime1">
              <a:rPr lang="en-US" smtClean="0"/>
              <a:t>2/21/2020</a:t>
            </a:fld>
            <a:endParaRPr lang="en-US" dirty="0"/>
          </a:p>
        </p:txBody>
      </p:sp>
      <p:sp>
        <p:nvSpPr>
          <p:cNvPr id="17" name="Footer Placeholder 4"/>
          <p:cNvSpPr>
            <a:spLocks noGrp="1"/>
          </p:cNvSpPr>
          <p:nvPr>
            <p:ph type="ftr" sz="quarter" idx="3"/>
          </p:nvPr>
        </p:nvSpPr>
        <p:spPr>
          <a:xfrm>
            <a:off x="5157907" y="6382711"/>
            <a:ext cx="5913551" cy="308355"/>
          </a:xfrm>
          <a:prstGeom prst="rect">
            <a:avLst/>
          </a:prstGeom>
        </p:spPr>
        <p:txBody>
          <a:bodyPr vert="horz" lIns="0" tIns="0" rIns="0" bIns="0" rtlCol="0" anchor="b"/>
          <a:lstStyle>
            <a:lvl1pPr algn="r">
              <a:defRPr sz="1867">
                <a:solidFill>
                  <a:schemeClr val="tx1"/>
                </a:solidFill>
              </a:defRPr>
            </a:lvl1pPr>
          </a:lstStyle>
          <a:p>
            <a:r>
              <a:rPr lang="en-US" smtClean="0">
                <a:solidFill>
                  <a:srgbClr val="605F62"/>
                </a:solidFill>
              </a:rPr>
              <a:t>Presentation or Section Title</a:t>
            </a:r>
            <a:endParaRPr lang="en-US" dirty="0">
              <a:solidFill>
                <a:srgbClr val="605F62"/>
              </a:solidFill>
            </a:endParaRPr>
          </a:p>
        </p:txBody>
      </p:sp>
      <p:sp>
        <p:nvSpPr>
          <p:cNvPr id="18" name="Slide Number Placeholder 5"/>
          <p:cNvSpPr>
            <a:spLocks noGrp="1"/>
          </p:cNvSpPr>
          <p:nvPr>
            <p:ph type="sldNum" sz="quarter" idx="4"/>
          </p:nvPr>
        </p:nvSpPr>
        <p:spPr>
          <a:xfrm>
            <a:off x="11074399" y="6382712"/>
            <a:ext cx="462327" cy="308355"/>
          </a:xfrm>
          <a:prstGeom prst="rect">
            <a:avLst/>
          </a:prstGeom>
        </p:spPr>
        <p:txBody>
          <a:bodyPr vert="horz" wrap="none" lIns="0" tIns="0" rIns="0" bIns="0" rtlCol="0" anchor="b"/>
          <a:lstStyle>
            <a:lvl1pPr algn="r">
              <a:defRPr sz="1867">
                <a:solidFill>
                  <a:schemeClr val="accent2"/>
                </a:solidFill>
              </a:defRPr>
            </a:lvl1pPr>
          </a:lstStyle>
          <a:p>
            <a:fld id="{0D558541-60C9-42A2-8392-FF12533A6B7A}" type="slidenum">
              <a:rPr lang="en-US" smtClean="0"/>
              <a:pPr/>
              <a:t>‹#›</a:t>
            </a:fld>
            <a:endParaRPr lang="en-US" dirty="0"/>
          </a:p>
        </p:txBody>
      </p:sp>
      <p:pic>
        <p:nvPicPr>
          <p:cNvPr id="4" name="Picture 3" descr="PPT-RGB-Shapes1.ai"/>
          <p:cNvPicPr>
            <a:picLocks noChangeAspect="1"/>
          </p:cNvPicPr>
          <p:nvPr userDrawn="1"/>
        </p:nvPicPr>
        <p:blipFill>
          <a:blip r:embed="rId21" cstate="screen">
            <a:extLst>
              <a:ext uri="{28A0092B-C50C-407E-A947-70E740481C1C}">
                <a14:useLocalDpi xmlns:a14="http://schemas.microsoft.com/office/drawing/2010/main"/>
              </a:ext>
            </a:extLst>
          </a:blip>
          <a:stretch>
            <a:fillRect/>
          </a:stretch>
        </p:blipFill>
        <p:spPr>
          <a:xfrm>
            <a:off x="-440264" y="507101"/>
            <a:ext cx="2096163" cy="732972"/>
          </a:xfrm>
          <a:prstGeom prst="rect">
            <a:avLst/>
          </a:prstGeom>
        </p:spPr>
      </p:pic>
      <p:pic>
        <p:nvPicPr>
          <p:cNvPr id="5" name="Picture 4"/>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a:off x="943217" y="6328494"/>
            <a:ext cx="2384508" cy="452796"/>
          </a:xfrm>
          <a:prstGeom prst="rect">
            <a:avLst/>
          </a:prstGeom>
        </p:spPr>
      </p:pic>
    </p:spTree>
    <p:extLst>
      <p:ext uri="{BB962C8B-B14F-4D97-AF65-F5344CB8AC3E}">
        <p14:creationId xmlns:p14="http://schemas.microsoft.com/office/powerpoint/2010/main" val="13798200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hdr="0"/>
  <p:txStyles>
    <p:titleStyle>
      <a:lvl1pPr algn="l" defTabSz="609585" rtl="0" eaLnBrk="1" latinLnBrk="0" hangingPunct="1">
        <a:lnSpc>
          <a:spcPct val="90000"/>
        </a:lnSpc>
        <a:spcBef>
          <a:spcPct val="0"/>
        </a:spcBef>
        <a:buNone/>
        <a:tabLst/>
        <a:defRPr sz="3733" kern="1200">
          <a:solidFill>
            <a:schemeClr val="tx2"/>
          </a:solidFill>
          <a:latin typeface="+mj-lt"/>
          <a:ea typeface="+mj-ea"/>
          <a:cs typeface="+mj-cs"/>
        </a:defRPr>
      </a:lvl1pPr>
    </p:titleStyle>
    <p:bodyStyle>
      <a:lvl1pPr marL="232828" indent="-232828" algn="l" defTabSz="609585" rtl="0" eaLnBrk="1" latinLnBrk="0" hangingPunct="1">
        <a:spcBef>
          <a:spcPct val="20000"/>
        </a:spcBef>
        <a:buClr>
          <a:schemeClr val="accent1"/>
        </a:buClr>
        <a:buFont typeface="Arial"/>
        <a:buChar char="•"/>
        <a:defRPr sz="2267" kern="1200">
          <a:solidFill>
            <a:schemeClr val="tx1"/>
          </a:solidFill>
          <a:latin typeface="+mn-lt"/>
          <a:ea typeface="+mn-ea"/>
          <a:cs typeface="+mn-cs"/>
        </a:defRPr>
      </a:lvl1pPr>
      <a:lvl2pPr marL="537620" indent="-304792" algn="l" defTabSz="609585" rtl="0" eaLnBrk="1" latinLnBrk="0" hangingPunct="1">
        <a:spcBef>
          <a:spcPct val="20000"/>
        </a:spcBef>
        <a:buSzPct val="80000"/>
        <a:buFont typeface="Lucida Grande"/>
        <a:buChar char="-"/>
        <a:defRPr sz="2267" kern="1200">
          <a:solidFill>
            <a:schemeClr val="tx1"/>
          </a:solidFill>
          <a:latin typeface="+mn-lt"/>
          <a:ea typeface="+mn-ea"/>
          <a:cs typeface="+mn-cs"/>
        </a:defRPr>
      </a:lvl2pPr>
      <a:lvl3pPr marL="840296" indent="-232828" algn="l" defTabSz="609585" rtl="0" eaLnBrk="1" latinLnBrk="0" hangingPunct="1">
        <a:spcBef>
          <a:spcPct val="20000"/>
        </a:spcBef>
        <a:buFont typeface="Arial"/>
        <a:buChar char="•"/>
        <a:defRPr sz="1867" kern="1200">
          <a:solidFill>
            <a:schemeClr val="tx1"/>
          </a:solidFill>
          <a:latin typeface="+mn-lt"/>
          <a:ea typeface="+mn-ea"/>
          <a:cs typeface="+mn-cs"/>
        </a:defRPr>
      </a:lvl3pPr>
      <a:lvl4pPr marL="1145089" indent="-234945" algn="l" defTabSz="609585" rtl="0" eaLnBrk="1" latinLnBrk="0" hangingPunct="1">
        <a:spcBef>
          <a:spcPct val="20000"/>
        </a:spcBef>
        <a:buFont typeface="Arial"/>
        <a:buChar char="•"/>
        <a:defRPr sz="1867" kern="1200">
          <a:solidFill>
            <a:schemeClr val="tx1"/>
          </a:solidFill>
          <a:latin typeface="+mn-lt"/>
          <a:ea typeface="+mn-ea"/>
          <a:cs typeface="+mn-cs"/>
        </a:defRPr>
      </a:lvl4pPr>
      <a:lvl5pPr marL="1367332" indent="-222245" algn="l" defTabSz="609585" rtl="0" eaLnBrk="1" latinLnBrk="0" hangingPunct="1">
        <a:spcBef>
          <a:spcPct val="20000"/>
        </a:spcBef>
        <a:buFont typeface="Arial"/>
        <a:buChar char="•"/>
        <a:defRPr sz="18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77155" y="622321"/>
            <a:ext cx="10837691" cy="1007968"/>
          </a:xfrm>
          <a:prstGeom prst="rect">
            <a:avLst/>
          </a:prstGeom>
        </p:spPr>
        <p:txBody>
          <a:bodyPr wrap="square" lIns="0" tIns="0" rIns="0" bIns="0">
            <a:spAutoFit/>
          </a:bodyPr>
          <a:lstStyle>
            <a:lvl1pPr>
              <a:defRPr sz="6550" b="0" i="0">
                <a:solidFill>
                  <a:schemeClr val="bg1"/>
                </a:solidFill>
                <a:latin typeface="Arial"/>
                <a:cs typeface="Arial"/>
              </a:defRPr>
            </a:lvl1pPr>
          </a:lstStyle>
          <a:p>
            <a:endParaRPr/>
          </a:p>
        </p:txBody>
      </p:sp>
      <p:sp>
        <p:nvSpPr>
          <p:cNvPr id="3" name="Holder 3"/>
          <p:cNvSpPr>
            <a:spLocks noGrp="1"/>
          </p:cNvSpPr>
          <p:nvPr>
            <p:ph type="body" idx="1"/>
          </p:nvPr>
        </p:nvSpPr>
        <p:spPr>
          <a:xfrm>
            <a:off x="609600" y="1577340"/>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2/21/2020</a:t>
            </a:fld>
            <a:endParaRPr lang="en-US"/>
          </a:p>
        </p:txBody>
      </p:sp>
      <p:sp>
        <p:nvSpPr>
          <p:cNvPr id="6" name="Holder 6"/>
          <p:cNvSpPr>
            <a:spLocks noGrp="1"/>
          </p:cNvSpPr>
          <p:nvPr>
            <p:ph type="sldNum" sz="quarter" idx="7"/>
          </p:nvPr>
        </p:nvSpPr>
        <p:spPr>
          <a:xfrm>
            <a:off x="8778241" y="6377940"/>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358123505"/>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Lst>
  <p:txStyles>
    <p:titleStyle>
      <a:lvl1pPr>
        <a:defRPr>
          <a:latin typeface="+mj-lt"/>
          <a:ea typeface="+mj-ea"/>
          <a:cs typeface="+mj-cs"/>
        </a:defRPr>
      </a:lvl1pPr>
    </p:titleStyle>
    <p:bodyStyle>
      <a:lvl1pPr marL="0">
        <a:defRPr>
          <a:latin typeface="+mn-lt"/>
          <a:ea typeface="+mn-ea"/>
          <a:cs typeface="+mn-cs"/>
        </a:defRPr>
      </a:lvl1pPr>
      <a:lvl2pPr marL="304815">
        <a:defRPr>
          <a:latin typeface="+mn-lt"/>
          <a:ea typeface="+mn-ea"/>
          <a:cs typeface="+mn-cs"/>
        </a:defRPr>
      </a:lvl2pPr>
      <a:lvl3pPr marL="609630">
        <a:defRPr>
          <a:latin typeface="+mn-lt"/>
          <a:ea typeface="+mn-ea"/>
          <a:cs typeface="+mn-cs"/>
        </a:defRPr>
      </a:lvl3pPr>
      <a:lvl4pPr marL="914446">
        <a:defRPr>
          <a:latin typeface="+mn-lt"/>
          <a:ea typeface="+mn-ea"/>
          <a:cs typeface="+mn-cs"/>
        </a:defRPr>
      </a:lvl4pPr>
      <a:lvl5pPr marL="1219261">
        <a:defRPr>
          <a:latin typeface="+mn-lt"/>
          <a:ea typeface="+mn-ea"/>
          <a:cs typeface="+mn-cs"/>
        </a:defRPr>
      </a:lvl5pPr>
      <a:lvl6pPr marL="1524076">
        <a:defRPr>
          <a:latin typeface="+mn-lt"/>
          <a:ea typeface="+mn-ea"/>
          <a:cs typeface="+mn-cs"/>
        </a:defRPr>
      </a:lvl6pPr>
      <a:lvl7pPr marL="1828891">
        <a:defRPr>
          <a:latin typeface="+mn-lt"/>
          <a:ea typeface="+mn-ea"/>
          <a:cs typeface="+mn-cs"/>
        </a:defRPr>
      </a:lvl7pPr>
      <a:lvl8pPr marL="2133707">
        <a:defRPr>
          <a:latin typeface="+mn-lt"/>
          <a:ea typeface="+mn-ea"/>
          <a:cs typeface="+mn-cs"/>
        </a:defRPr>
      </a:lvl8pPr>
      <a:lvl9pPr marL="2438522">
        <a:defRPr>
          <a:latin typeface="+mn-lt"/>
          <a:ea typeface="+mn-ea"/>
          <a:cs typeface="+mn-cs"/>
        </a:defRPr>
      </a:lvl9pPr>
    </p:bodyStyle>
    <p:otherStyle>
      <a:lvl1pPr marL="0">
        <a:defRPr>
          <a:latin typeface="+mn-lt"/>
          <a:ea typeface="+mn-ea"/>
          <a:cs typeface="+mn-cs"/>
        </a:defRPr>
      </a:lvl1pPr>
      <a:lvl2pPr marL="304815">
        <a:defRPr>
          <a:latin typeface="+mn-lt"/>
          <a:ea typeface="+mn-ea"/>
          <a:cs typeface="+mn-cs"/>
        </a:defRPr>
      </a:lvl2pPr>
      <a:lvl3pPr marL="609630">
        <a:defRPr>
          <a:latin typeface="+mn-lt"/>
          <a:ea typeface="+mn-ea"/>
          <a:cs typeface="+mn-cs"/>
        </a:defRPr>
      </a:lvl3pPr>
      <a:lvl4pPr marL="914446">
        <a:defRPr>
          <a:latin typeface="+mn-lt"/>
          <a:ea typeface="+mn-ea"/>
          <a:cs typeface="+mn-cs"/>
        </a:defRPr>
      </a:lvl4pPr>
      <a:lvl5pPr marL="1219261">
        <a:defRPr>
          <a:latin typeface="+mn-lt"/>
          <a:ea typeface="+mn-ea"/>
          <a:cs typeface="+mn-cs"/>
        </a:defRPr>
      </a:lvl5pPr>
      <a:lvl6pPr marL="1524076">
        <a:defRPr>
          <a:latin typeface="+mn-lt"/>
          <a:ea typeface="+mn-ea"/>
          <a:cs typeface="+mn-cs"/>
        </a:defRPr>
      </a:lvl6pPr>
      <a:lvl7pPr marL="1828891">
        <a:defRPr>
          <a:latin typeface="+mn-lt"/>
          <a:ea typeface="+mn-ea"/>
          <a:cs typeface="+mn-cs"/>
        </a:defRPr>
      </a:lvl7pPr>
      <a:lvl8pPr marL="2133707">
        <a:defRPr>
          <a:latin typeface="+mn-lt"/>
          <a:ea typeface="+mn-ea"/>
          <a:cs typeface="+mn-cs"/>
        </a:defRPr>
      </a:lvl8pPr>
      <a:lvl9pPr marL="2438522">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24.tmp"/><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26.tmp"/><Relationship Id="rId4" Type="http://schemas.openxmlformats.org/officeDocument/2006/relationships/image" Target="../media/image25.tmp"/></Relationships>
</file>

<file path=ppt/slides/_rels/slide11.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0.tmp"/><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32.tmp"/><Relationship Id="rId4" Type="http://schemas.openxmlformats.org/officeDocument/2006/relationships/image" Target="../media/image31.tmp"/></Relationships>
</file>

<file path=ppt/slides/_rels/slide14.xml.rels><?xml version="1.0" encoding="UTF-8" standalone="yes"?>
<Relationships xmlns="http://schemas.openxmlformats.org/package/2006/relationships"><Relationship Id="rId3" Type="http://schemas.openxmlformats.org/officeDocument/2006/relationships/image" Target="../media/image33.tmp"/><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image" Target="../media/image35.tmp"/><Relationship Id="rId4" Type="http://schemas.openxmlformats.org/officeDocument/2006/relationships/image" Target="../media/image34.tmp"/></Relationships>
</file>

<file path=ppt/slides/_rels/slide15.xml.rels><?xml version="1.0" encoding="UTF-8" standalone="yes"?>
<Relationships xmlns="http://schemas.openxmlformats.org/package/2006/relationships"><Relationship Id="rId3" Type="http://schemas.openxmlformats.org/officeDocument/2006/relationships/hyperlink" Target="https://www.pcworld.com/article/2985015/excel-boolean-logic-how-to-sift-spreadsheet-data-using-and-or-not-and-xor.html"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38.tmp"/><Relationship Id="rId5" Type="http://schemas.openxmlformats.org/officeDocument/2006/relationships/image" Target="../media/image37.tmp"/><Relationship Id="rId4" Type="http://schemas.openxmlformats.org/officeDocument/2006/relationships/image" Target="../media/image36.tmp"/></Relationships>
</file>

<file path=ppt/slides/_rels/slide16.xml.rels><?xml version="1.0" encoding="UTF-8" standalone="yes"?>
<Relationships xmlns="http://schemas.openxmlformats.org/package/2006/relationships"><Relationship Id="rId8" Type="http://schemas.openxmlformats.org/officeDocument/2006/relationships/hyperlink" Target="https://www.pcworld.com/article/2985015/excel-boolean-logic-how-to-sift-spreadsheet-data-using-and-or-not-and-xor.html" TargetMode="External"/><Relationship Id="rId3" Type="http://schemas.openxmlformats.org/officeDocument/2006/relationships/hyperlink" Target="https://support.office.com/en-us/article/load-the-analysis-toolpak-in-excel-6a63e598-cd6d-42e3-9317-6b40ba1a66b4" TargetMode="External"/><Relationship Id="rId7" Type="http://schemas.openxmlformats.org/officeDocument/2006/relationships/hyperlink" Target="https://www.extendoffice.com/documents/excel/5146-excel-convert-1-12-to-month.html" TargetMode="External"/><Relationship Id="rId2" Type="http://schemas.openxmlformats.org/officeDocument/2006/relationships/hyperlink" Target="https://www.youtube.com/watch?v=HSYdd2jfM-A" TargetMode="External"/><Relationship Id="rId1" Type="http://schemas.openxmlformats.org/officeDocument/2006/relationships/slideLayout" Target="../slideLayouts/slideLayout16.xml"/><Relationship Id="rId6" Type="http://schemas.openxmlformats.org/officeDocument/2006/relationships/hyperlink" Target="https://www.ablebits.com/office-addins-blog/2017/08/17/use-data-validation-excel-custom-rules-formulas/" TargetMode="External"/><Relationship Id="rId5" Type="http://schemas.openxmlformats.org/officeDocument/2006/relationships/hyperlink" Target="https://support.office.com/en-us/article/split-a-cell-f1804d0c-e180-4ed0-a2ae-973a0b7c6a23" TargetMode="External"/><Relationship Id="rId4" Type="http://schemas.openxmlformats.org/officeDocument/2006/relationships/hyperlink" Target="https://www.txhima.org/resource/resmgr/convention/2017/doc_fenton_susan_data_analyt.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mp"/><Relationship Id="rId1" Type="http://schemas.openxmlformats.org/officeDocument/2006/relationships/slideLayout" Target="../slideLayouts/slideLayout10.xml"/><Relationship Id="rId4" Type="http://schemas.openxmlformats.org/officeDocument/2006/relationships/image" Target="../media/image15.tmp"/></Relationships>
</file>

<file path=ppt/slides/_rels/slide4.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22.tmp"/><Relationship Id="rId4" Type="http://schemas.openxmlformats.org/officeDocument/2006/relationships/hyperlink" Target="https://support.office.com/en-us/article/filter-by-using-advanced-criteria-4c9222fe-8529-4cd7-a898-3f16abdff32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support.office.com/en-us/article/filter-by-using-advanced-criteria-4c9222fe-8529-4cd7-a898-3f16abdff32b"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23.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3900" y="327660"/>
            <a:ext cx="10721339" cy="1353918"/>
          </a:xfrm>
          <a:prstGeom prst="rect">
            <a:avLst/>
          </a:prstGeom>
        </p:spPr>
        <p:txBody>
          <a:bodyPr vert="horz" wrap="square" lIns="0" tIns="9737" rIns="0" bIns="0" rtlCol="0">
            <a:spAutoFit/>
          </a:bodyPr>
          <a:lstStyle/>
          <a:p>
            <a:pPr algn="ctr"/>
            <a:r>
              <a:rPr lang="en-US" b="1" dirty="0" smtClean="0">
                <a:solidFill>
                  <a:schemeClr val="tx1"/>
                </a:solidFill>
              </a:rPr>
              <a:t>10 Simple Rules for</a:t>
            </a:r>
            <a:br>
              <a:rPr lang="en-US" b="1" dirty="0" smtClean="0">
                <a:solidFill>
                  <a:schemeClr val="tx1"/>
                </a:solidFill>
              </a:rPr>
            </a:br>
            <a:r>
              <a:rPr lang="en-US" b="1" dirty="0" smtClean="0">
                <a:solidFill>
                  <a:schemeClr val="tx1"/>
                </a:solidFill>
              </a:rPr>
              <a:t>Data Cleaning with Excel</a:t>
            </a:r>
            <a:endParaRPr lang="en-US" sz="3600" dirty="0">
              <a:solidFill>
                <a:schemeClr val="tx1"/>
              </a:solidFill>
            </a:endParaRPr>
          </a:p>
        </p:txBody>
      </p:sp>
      <p:sp>
        <p:nvSpPr>
          <p:cNvPr id="3" name="object 3"/>
          <p:cNvSpPr txBox="1"/>
          <p:nvPr/>
        </p:nvSpPr>
        <p:spPr>
          <a:xfrm>
            <a:off x="7447941" y="2234100"/>
            <a:ext cx="3605953" cy="815673"/>
          </a:xfrm>
          <a:prstGeom prst="rect">
            <a:avLst/>
          </a:prstGeom>
        </p:spPr>
        <p:txBody>
          <a:bodyPr vert="horz" wrap="square" lIns="0" tIns="25400" rIns="0" bIns="0" rtlCol="0">
            <a:spAutoFit/>
          </a:bodyPr>
          <a:lstStyle/>
          <a:p>
            <a:pPr marL="8467" marR="119809" lvl="0" indent="0" algn="ctr" defTabSz="609630" rtl="0" eaLnBrk="1" fontAlgn="auto" latinLnBrk="0" hangingPunct="1">
              <a:lnSpc>
                <a:spcPts val="3000"/>
              </a:lnSpc>
              <a:spcBef>
                <a:spcPts val="200"/>
              </a:spcBef>
              <a:spcAft>
                <a:spcPts val="0"/>
              </a:spcAft>
              <a:buClrTx/>
              <a:buSzTx/>
              <a:buFontTx/>
              <a:buNone/>
              <a:tabLst>
                <a:tab pos="853483" algn="l"/>
                <a:tab pos="955511" algn="l"/>
                <a:tab pos="2405923" algn="l"/>
              </a:tabLst>
              <a:defRPr/>
            </a:pPr>
            <a:r>
              <a:rPr kumimoji="0" lang="en-US" sz="2533" b="0" i="0" u="none" strike="noStrike" kern="1200" cap="none" spc="76" normalizeH="0" baseline="0" noProof="0" dirty="0" smtClean="0">
                <a:ln>
                  <a:noFill/>
                </a:ln>
                <a:solidFill>
                  <a:prstClr val="black"/>
                </a:solidFill>
                <a:effectLst/>
                <a:uLnTx/>
                <a:uFillTx/>
                <a:latin typeface="Arial"/>
                <a:ea typeface="+mn-ea"/>
                <a:cs typeface="Arial"/>
              </a:rPr>
              <a:t>Sara Gonzales, MLIS</a:t>
            </a:r>
            <a:endParaRPr kumimoji="0" sz="2533" b="0" i="0" u="none" strike="noStrike" kern="1200" cap="none" spc="0" normalizeH="0" baseline="0" noProof="0" dirty="0">
              <a:ln>
                <a:noFill/>
              </a:ln>
              <a:solidFill>
                <a:prstClr val="black"/>
              </a:solidFill>
              <a:effectLst/>
              <a:uLnTx/>
              <a:uFillTx/>
              <a:latin typeface="Arial"/>
              <a:ea typeface="+mn-ea"/>
              <a:cs typeface="Arial"/>
            </a:endParaRPr>
          </a:p>
          <a:p>
            <a:pPr marL="8467" marR="3387" lvl="0" indent="0" algn="ctr" defTabSz="609630" rtl="0" eaLnBrk="1" fontAlgn="auto" latinLnBrk="0" hangingPunct="1">
              <a:lnSpc>
                <a:spcPct val="122500"/>
              </a:lnSpc>
              <a:spcBef>
                <a:spcPts val="747"/>
              </a:spcBef>
              <a:spcAft>
                <a:spcPts val="0"/>
              </a:spcAft>
              <a:buClrTx/>
              <a:buSzTx/>
              <a:buFontTx/>
              <a:buNone/>
              <a:tabLst/>
              <a:defRPr/>
            </a:pPr>
            <a:r>
              <a:rPr kumimoji="0" lang="en-US" sz="1667" b="0" i="0" u="none" strike="noStrike" kern="1200" cap="none" spc="-33" normalizeH="0" baseline="0" noProof="0" dirty="0" smtClean="0">
                <a:ln>
                  <a:noFill/>
                </a:ln>
                <a:solidFill>
                  <a:prstClr val="black"/>
                </a:solidFill>
                <a:effectLst/>
                <a:uLnTx/>
                <a:uFillTx/>
                <a:latin typeface="Arial"/>
                <a:ea typeface="+mn-ea"/>
                <a:cs typeface="Arial"/>
              </a:rPr>
              <a:t>Data Librarian</a:t>
            </a:r>
            <a:endParaRPr kumimoji="0" sz="1667" b="0" i="0" u="none" strike="noStrike" kern="1200" cap="none" spc="0" normalizeH="0" baseline="0" noProof="0" dirty="0">
              <a:ln>
                <a:noFill/>
              </a:ln>
              <a:solidFill>
                <a:prstClr val="black"/>
              </a:solidFill>
              <a:effectLst/>
              <a:uLnTx/>
              <a:uFillTx/>
              <a:latin typeface="Arial"/>
              <a:ea typeface="+mn-ea"/>
              <a:cs typeface="Arial"/>
            </a:endParaRPr>
          </a:p>
        </p:txBody>
      </p:sp>
      <p:sp>
        <p:nvSpPr>
          <p:cNvPr id="5" name="object 5"/>
          <p:cNvSpPr txBox="1"/>
          <p:nvPr/>
        </p:nvSpPr>
        <p:spPr>
          <a:xfrm>
            <a:off x="7034801" y="3232921"/>
            <a:ext cx="5261838" cy="410369"/>
          </a:xfrm>
          <a:prstGeom prst="rect">
            <a:avLst/>
          </a:prstGeom>
        </p:spPr>
        <p:txBody>
          <a:bodyPr vert="horz" wrap="square" lIns="0" tIns="25400" rIns="0" bIns="0" rtlCol="0">
            <a:spAutoFit/>
          </a:bodyPr>
          <a:lstStyle/>
          <a:p>
            <a:pPr marL="8467" marR="954241" lvl="0" indent="0" algn="ctr" defTabSz="609630" rtl="0" eaLnBrk="1" fontAlgn="auto" latinLnBrk="0" hangingPunct="1">
              <a:lnSpc>
                <a:spcPts val="3000"/>
              </a:lnSpc>
              <a:spcBef>
                <a:spcPts val="200"/>
              </a:spcBef>
              <a:spcAft>
                <a:spcPts val="0"/>
              </a:spcAft>
              <a:buClrTx/>
              <a:buSzTx/>
              <a:buFontTx/>
              <a:buNone/>
              <a:tabLst>
                <a:tab pos="1705695" algn="l"/>
              </a:tabLst>
              <a:defRPr/>
            </a:pPr>
            <a:r>
              <a:rPr kumimoji="0" lang="en-US" sz="1667" b="0" i="0" u="none" strike="noStrike" kern="1200" cap="none" spc="-67" normalizeH="0" baseline="0" noProof="0" dirty="0" err="1" smtClean="0">
                <a:ln>
                  <a:noFill/>
                </a:ln>
                <a:solidFill>
                  <a:prstClr val="black"/>
                </a:solidFill>
                <a:effectLst/>
                <a:uLnTx/>
                <a:uFillTx/>
                <a:latin typeface="Arial"/>
                <a:ea typeface="+mn-ea"/>
                <a:cs typeface="Arial"/>
              </a:rPr>
              <a:t>Galter</a:t>
            </a:r>
            <a:r>
              <a:rPr kumimoji="0" lang="en-US" sz="1667" b="0" i="0" u="none" strike="noStrike" kern="1200" cap="none" spc="-67" normalizeH="0" baseline="0" noProof="0" dirty="0" smtClean="0">
                <a:ln>
                  <a:noFill/>
                </a:ln>
                <a:solidFill>
                  <a:prstClr val="black"/>
                </a:solidFill>
                <a:effectLst/>
                <a:uLnTx/>
                <a:uFillTx/>
                <a:latin typeface="Arial"/>
                <a:ea typeface="+mn-ea"/>
                <a:cs typeface="Arial"/>
              </a:rPr>
              <a:t> </a:t>
            </a:r>
            <a:r>
              <a:rPr kumimoji="0" lang="en-US" sz="1667" b="0" i="0" u="none" strike="noStrike" kern="1200" cap="none" spc="-67" normalizeH="0" baseline="0" noProof="0" dirty="0">
                <a:ln>
                  <a:noFill/>
                </a:ln>
                <a:solidFill>
                  <a:prstClr val="black"/>
                </a:solidFill>
                <a:effectLst/>
                <a:uLnTx/>
                <a:uFillTx/>
                <a:latin typeface="Arial"/>
                <a:ea typeface="+mn-ea"/>
                <a:cs typeface="Arial"/>
              </a:rPr>
              <a:t>Health Sciences Library &amp; Learning </a:t>
            </a:r>
            <a:r>
              <a:rPr kumimoji="0" lang="en-US" sz="1667" b="0" i="0" u="none" strike="noStrike" kern="1200" cap="none" spc="-67" normalizeH="0" baseline="0" noProof="0" dirty="0" smtClean="0">
                <a:ln>
                  <a:noFill/>
                </a:ln>
                <a:solidFill>
                  <a:prstClr val="black"/>
                </a:solidFill>
                <a:effectLst/>
                <a:uLnTx/>
                <a:uFillTx/>
                <a:latin typeface="Arial"/>
                <a:ea typeface="+mn-ea"/>
                <a:cs typeface="Arial"/>
              </a:rPr>
              <a:t>Center</a:t>
            </a:r>
            <a:endParaRPr kumimoji="0" sz="1667" b="0" i="0" u="none" strike="noStrike" kern="1200" cap="none" spc="-67" normalizeH="0" baseline="0" noProof="0" dirty="0">
              <a:ln>
                <a:noFill/>
              </a:ln>
              <a:solidFill>
                <a:prstClr val="black"/>
              </a:solidFill>
              <a:effectLst/>
              <a:uLnTx/>
              <a:uFillTx/>
              <a:latin typeface="Arial"/>
              <a:ea typeface="+mn-ea"/>
              <a:cs typeface="Arial"/>
            </a:endParaRPr>
          </a:p>
        </p:txBody>
      </p:sp>
      <p:sp>
        <p:nvSpPr>
          <p:cNvPr id="12" name="TextBox 11"/>
          <p:cNvSpPr txBox="1"/>
          <p:nvPr/>
        </p:nvSpPr>
        <p:spPr>
          <a:xfrm>
            <a:off x="6649059" y="4044534"/>
            <a:ext cx="601980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33" normalizeH="0" baseline="0" noProof="0" dirty="0">
                <a:ln>
                  <a:noFill/>
                </a:ln>
                <a:solidFill>
                  <a:prstClr val="black"/>
                </a:solidFill>
                <a:effectLst/>
                <a:uLnTx/>
                <a:uFillTx/>
                <a:latin typeface="Arial"/>
                <a:ea typeface="+mn-ea"/>
                <a:cs typeface="Arial"/>
              </a:rPr>
              <a:t>Northwestern University Feinberg School of Medicine</a:t>
            </a:r>
            <a:endParaRPr kumimoji="0" lang="en-US" sz="1800" b="0" i="0" u="none" strike="noStrike" kern="1200" cap="none" spc="0" normalizeH="0" baseline="0" noProof="0" dirty="0">
              <a:ln>
                <a:noFill/>
              </a:ln>
              <a:solidFill>
                <a:prstClr val="black"/>
              </a:solidFill>
              <a:effectLst/>
              <a:uLnTx/>
              <a:uFillTx/>
              <a:latin typeface="Arial"/>
              <a:ea typeface="+mn-ea"/>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3"/>
          <p:cNvSpPr txBox="1"/>
          <p:nvPr/>
        </p:nvSpPr>
        <p:spPr>
          <a:xfrm>
            <a:off x="7034801" y="5793475"/>
            <a:ext cx="4682037" cy="95410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1" u="none" strike="noStrike" kern="1200" cap="none" spc="0" normalizeH="0" baseline="0" noProof="0" dirty="0" smtClean="0">
                <a:ln>
                  <a:noFill/>
                </a:ln>
                <a:solidFill>
                  <a:prstClr val="black"/>
                </a:solidFill>
                <a:effectLst/>
                <a:uLnTx/>
                <a:uFillTx/>
                <a:latin typeface="Calibri"/>
                <a:ea typeface="+mn-ea"/>
                <a:cs typeface="+mn-cs"/>
              </a:rPr>
              <a:t>Disclaimer: </a:t>
            </a:r>
            <a:r>
              <a:rPr kumimoji="0" lang="en-US" sz="1400" b="0" i="1" u="none" strike="noStrike" kern="1200" cap="none" spc="0" normalizeH="0" baseline="0" noProof="0" dirty="0" smtClean="0">
                <a:ln>
                  <a:noFill/>
                </a:ln>
                <a:solidFill>
                  <a:prstClr val="black"/>
                </a:solidFill>
                <a:effectLst/>
                <a:uLnTx/>
                <a:uFillTx/>
                <a:latin typeface="Calibri"/>
                <a:ea typeface="+mn-ea"/>
                <a:cs typeface="+mn-cs"/>
              </a:rPr>
              <a:t>This</a:t>
            </a:r>
            <a:r>
              <a:rPr kumimoji="0" lang="en-US" sz="1400" b="0" i="1" u="none" strike="noStrike" kern="1200" cap="none" spc="0" normalizeH="0" noProof="0" dirty="0" smtClean="0">
                <a:ln>
                  <a:noFill/>
                </a:ln>
                <a:solidFill>
                  <a:prstClr val="black"/>
                </a:solidFill>
                <a:effectLst/>
                <a:uLnTx/>
                <a:uFillTx/>
                <a:latin typeface="Calibri"/>
                <a:ea typeface="+mn-ea"/>
                <a:cs typeface="+mn-cs"/>
              </a:rPr>
              <a:t> class is not a general Excel class, but rather a specialized application of Excel. </a:t>
            </a:r>
            <a:r>
              <a:rPr kumimoji="0" lang="en-US" sz="1400" b="0" i="1" u="none" strike="noStrike" kern="1200" cap="none" spc="0" normalizeH="0" noProof="0" dirty="0" err="1" smtClean="0">
                <a:ln>
                  <a:noFill/>
                </a:ln>
                <a:solidFill>
                  <a:prstClr val="black"/>
                </a:solidFill>
                <a:effectLst/>
                <a:uLnTx/>
                <a:uFillTx/>
                <a:latin typeface="Calibri"/>
                <a:ea typeface="+mn-ea"/>
                <a:cs typeface="+mn-cs"/>
              </a:rPr>
              <a:t>Galter</a:t>
            </a:r>
            <a:r>
              <a:rPr kumimoji="0" lang="en-US" sz="1400" b="0" i="1" u="none" strike="noStrike" kern="1200" cap="none" spc="0" normalizeH="0" noProof="0" dirty="0" smtClean="0">
                <a:ln>
                  <a:noFill/>
                </a:ln>
                <a:solidFill>
                  <a:prstClr val="black"/>
                </a:solidFill>
                <a:effectLst/>
                <a:uLnTx/>
                <a:uFillTx/>
                <a:latin typeface="Calibri"/>
                <a:ea typeface="+mn-ea"/>
                <a:cs typeface="+mn-cs"/>
              </a:rPr>
              <a:t> Health Sciences Library &amp; Learning Center does not provide technical support for any Microsoft Products.</a:t>
            </a:r>
            <a:endParaRPr kumimoji="0" lang="en-US" sz="1400" b="0" i="1" u="none" strike="noStrike" kern="1200" cap="none" spc="0" normalizeH="0" baseline="0" noProof="0" dirty="0">
              <a:ln>
                <a:noFill/>
              </a:ln>
              <a:solidFill>
                <a:prstClr val="black"/>
              </a:solidFill>
              <a:effectLst/>
              <a:uLnTx/>
              <a:uFillTx/>
              <a:latin typeface="Calibri"/>
              <a:ea typeface="+mn-ea"/>
              <a:cs typeface="+mn-cs"/>
            </a:endParaRPr>
          </a:p>
        </p:txBody>
      </p:sp>
      <p:pic>
        <p:nvPicPr>
          <p:cNvPr id="7" name="Picture 6" descr="ASAP Utilities Excel add in free MS Excel software tools ..."/>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1060" y="2162271"/>
            <a:ext cx="5950683" cy="4347711"/>
          </a:xfrm>
          <a:prstGeom prst="rect">
            <a:avLst/>
          </a:prstGeom>
        </p:spPr>
      </p:pic>
    </p:spTree>
    <p:extLst>
      <p:ext uri="{BB962C8B-B14F-4D97-AF65-F5344CB8AC3E}">
        <p14:creationId xmlns:p14="http://schemas.microsoft.com/office/powerpoint/2010/main" val="2315768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1863" y="203424"/>
            <a:ext cx="9573685" cy="501774"/>
          </a:xfrm>
        </p:spPr>
        <p:txBody>
          <a:bodyPr/>
          <a:lstStyle/>
          <a:p>
            <a:r>
              <a:rPr lang="en-US" dirty="0" smtClean="0"/>
              <a:t>Rule 5: Visualize your data with Histograms</a:t>
            </a:r>
            <a:endParaRPr lang="en-US" dirty="0"/>
          </a:p>
        </p:txBody>
      </p:sp>
      <p:sp>
        <p:nvSpPr>
          <p:cNvPr id="11" name="TextBox 10"/>
          <p:cNvSpPr txBox="1"/>
          <p:nvPr/>
        </p:nvSpPr>
        <p:spPr>
          <a:xfrm>
            <a:off x="5714996" y="3486300"/>
            <a:ext cx="6495821" cy="3123932"/>
          </a:xfrm>
          <a:prstGeom prst="rect">
            <a:avLst/>
          </a:prstGeom>
          <a:noFill/>
        </p:spPr>
        <p:txBody>
          <a:bodyPr wrap="square" rtlCol="0">
            <a:spAutoFit/>
          </a:bodyPr>
          <a:lstStyle/>
          <a:p>
            <a:r>
              <a:rPr lang="en-US" sz="2400" b="1" dirty="0" smtClean="0"/>
              <a:t>Histogram </a:t>
            </a:r>
            <a:r>
              <a:rPr lang="en-US" sz="2400" b="1" dirty="0"/>
              <a:t>instructions:</a:t>
            </a:r>
          </a:p>
          <a:p>
            <a:endParaRPr lang="en-US" sz="1100" dirty="0"/>
          </a:p>
          <a:p>
            <a:pPr marL="285750" indent="-285750">
              <a:buFont typeface="Arial" panose="020B0604020202020204" pitchFamily="34" charset="0"/>
              <a:buChar char="•"/>
            </a:pPr>
            <a:r>
              <a:rPr lang="en-US" dirty="0" smtClean="0"/>
              <a:t>Create a new column with Bins from 0 – 100, in increments of 10</a:t>
            </a:r>
          </a:p>
          <a:p>
            <a:pPr marL="285750" indent="-285750">
              <a:buFont typeface="Arial" panose="020B0604020202020204" pitchFamily="34" charset="0"/>
              <a:buChar char="•"/>
            </a:pPr>
            <a:r>
              <a:rPr lang="en-US" dirty="0"/>
              <a:t>G</a:t>
            </a:r>
            <a:r>
              <a:rPr lang="en-US" dirty="0" smtClean="0"/>
              <a:t>o to Data tab </a:t>
            </a:r>
            <a:r>
              <a:rPr lang="en-US" dirty="0" smtClean="0">
                <a:sym typeface="Wingdings" panose="05000000000000000000" pitchFamily="2" charset="2"/>
              </a:rPr>
              <a:t> Data Analysis  Histogram</a:t>
            </a:r>
          </a:p>
          <a:p>
            <a:pPr marL="285750" indent="-285750">
              <a:buFont typeface="Arial" panose="020B0604020202020204" pitchFamily="34" charset="0"/>
              <a:buChar char="•"/>
            </a:pPr>
            <a:r>
              <a:rPr lang="en-US" dirty="0" smtClean="0">
                <a:sym typeface="Wingdings" panose="05000000000000000000" pitchFamily="2" charset="2"/>
              </a:rPr>
              <a:t>Most importantly, enter the column range and Bin range with $ before each column letter and row number (this makes the formula work on the entire data range selected, including anything hidden). This can also be done by placing the cursor in the box and selecting the corresponding range on the worksheet</a:t>
            </a:r>
          </a:p>
          <a:p>
            <a:pPr marL="285750" indent="-285750">
              <a:buFont typeface="Arial" panose="020B0604020202020204" pitchFamily="34" charset="0"/>
              <a:buChar char="•"/>
            </a:pPr>
            <a:r>
              <a:rPr lang="en-US" dirty="0" smtClean="0">
                <a:sym typeface="Wingdings" panose="05000000000000000000" pitchFamily="2" charset="2"/>
              </a:rPr>
              <a:t>As with sorting and filters, this brings to light outliers in the data or surprises, which may denote data-entry errors</a:t>
            </a:r>
            <a:endParaRPr lang="en-US" dirty="0"/>
          </a:p>
        </p:txBody>
      </p:sp>
      <p:pic>
        <p:nvPicPr>
          <p:cNvPr id="14" name="Content Placeholder 13" descr="Screen Clipping"/>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48054" y="1138504"/>
            <a:ext cx="5502690" cy="2406092"/>
          </a:xfrm>
        </p:spPr>
      </p:pic>
      <p:pic>
        <p:nvPicPr>
          <p:cNvPr id="15" name="Picture 14" descr="Screen Clippi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22560" y="3720361"/>
            <a:ext cx="5668639" cy="3041178"/>
          </a:xfrm>
          <a:prstGeom prst="rect">
            <a:avLst/>
          </a:prstGeom>
        </p:spPr>
      </p:pic>
      <p:sp>
        <p:nvSpPr>
          <p:cNvPr id="12" name="Oval 11"/>
          <p:cNvSpPr/>
          <p:nvPr/>
        </p:nvSpPr>
        <p:spPr>
          <a:xfrm>
            <a:off x="1230207" y="6113781"/>
            <a:ext cx="1333500" cy="54864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Screen Clippi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068704" y="856302"/>
            <a:ext cx="5966977" cy="2712955"/>
          </a:xfrm>
          <a:prstGeom prst="rect">
            <a:avLst/>
          </a:prstGeom>
        </p:spPr>
      </p:pic>
    </p:spTree>
    <p:extLst>
      <p:ext uri="{BB962C8B-B14F-4D97-AF65-F5344CB8AC3E}">
        <p14:creationId xmlns:p14="http://schemas.microsoft.com/office/powerpoint/2010/main" val="1198027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6: Automatically trim extra whitespace</a:t>
            </a:r>
            <a:endParaRPr lang="en-US" dirty="0"/>
          </a:p>
        </p:txBody>
      </p:sp>
      <p:pic>
        <p:nvPicPr>
          <p:cNvPr id="8" name="Content Placeholder 7" descr="Screen Clipping"/>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a:stretch/>
        </p:blipFill>
        <p:spPr>
          <a:xfrm>
            <a:off x="870634" y="1412969"/>
            <a:ext cx="4825739" cy="2720576"/>
          </a:xfrm>
        </p:spPr>
      </p:pic>
      <p:pic>
        <p:nvPicPr>
          <p:cNvPr id="9" name="Picture 8" descr="Screen Clippi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262822" y="1412969"/>
            <a:ext cx="4808637" cy="2690093"/>
          </a:xfrm>
          <a:prstGeom prst="rect">
            <a:avLst/>
          </a:prstGeom>
        </p:spPr>
      </p:pic>
      <p:cxnSp>
        <p:nvCxnSpPr>
          <p:cNvPr id="11" name="Straight Arrow Connector 10"/>
          <p:cNvCxnSpPr/>
          <p:nvPr/>
        </p:nvCxnSpPr>
        <p:spPr>
          <a:xfrm flipV="1">
            <a:off x="7328748" y="4103065"/>
            <a:ext cx="0" cy="516348"/>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6688668" y="4626186"/>
            <a:ext cx="1280160" cy="365760"/>
          </a:xfrm>
          <a:prstGeom prst="rect">
            <a:avLst/>
          </a:prstGeom>
          <a:noFill/>
        </p:spPr>
        <p:txBody>
          <a:bodyPr wrap="square" rtlCol="0">
            <a:spAutoFit/>
          </a:bodyPr>
          <a:lstStyle/>
          <a:p>
            <a:r>
              <a:rPr lang="en-US" dirty="0" smtClean="0"/>
              <a:t>Two spaces</a:t>
            </a:r>
            <a:endParaRPr lang="en-US" dirty="0"/>
          </a:p>
        </p:txBody>
      </p:sp>
      <p:sp>
        <p:nvSpPr>
          <p:cNvPr id="18" name="TextBox 17"/>
          <p:cNvSpPr txBox="1"/>
          <p:nvPr/>
        </p:nvSpPr>
        <p:spPr>
          <a:xfrm>
            <a:off x="8886617" y="4632962"/>
            <a:ext cx="1625598" cy="369332"/>
          </a:xfrm>
          <a:prstGeom prst="rect">
            <a:avLst/>
          </a:prstGeom>
          <a:noFill/>
        </p:spPr>
        <p:txBody>
          <a:bodyPr wrap="square" rtlCol="0">
            <a:spAutoFit/>
          </a:bodyPr>
          <a:lstStyle/>
          <a:p>
            <a:r>
              <a:rPr lang="en-US" dirty="0" smtClean="0"/>
              <a:t>Now one space</a:t>
            </a:r>
            <a:endParaRPr lang="en-US" dirty="0"/>
          </a:p>
        </p:txBody>
      </p:sp>
      <p:cxnSp>
        <p:nvCxnSpPr>
          <p:cNvPr id="19" name="Straight Arrow Connector 18"/>
          <p:cNvCxnSpPr/>
          <p:nvPr/>
        </p:nvCxnSpPr>
        <p:spPr>
          <a:xfrm flipV="1">
            <a:off x="9648614" y="4109838"/>
            <a:ext cx="0" cy="516348"/>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280896" y="4330149"/>
            <a:ext cx="5821882" cy="1738938"/>
          </a:xfrm>
          <a:prstGeom prst="rect">
            <a:avLst/>
          </a:prstGeom>
          <a:noFill/>
        </p:spPr>
        <p:txBody>
          <a:bodyPr wrap="square" rtlCol="0">
            <a:spAutoFit/>
          </a:bodyPr>
          <a:lstStyle/>
          <a:p>
            <a:r>
              <a:rPr lang="en-US" sz="2400" b="1" dirty="0" smtClean="0"/>
              <a:t>Trim </a:t>
            </a:r>
            <a:r>
              <a:rPr lang="en-US" sz="2400" b="1" dirty="0"/>
              <a:t>instructions:</a:t>
            </a:r>
          </a:p>
          <a:p>
            <a:endParaRPr lang="en-US" sz="1100" dirty="0"/>
          </a:p>
          <a:p>
            <a:pPr marL="285750" indent="-285750">
              <a:buFont typeface="Arial" panose="020B0604020202020204" pitchFamily="34" charset="0"/>
              <a:buChar char="•"/>
            </a:pPr>
            <a:r>
              <a:rPr lang="en-US" dirty="0" smtClean="0"/>
              <a:t>Create a new column next to the one where whitespace needs to be trimmed</a:t>
            </a:r>
          </a:p>
          <a:p>
            <a:pPr marL="285750" indent="-285750">
              <a:buFont typeface="Arial" panose="020B0604020202020204" pitchFamily="34" charset="0"/>
              <a:buChar char="•"/>
            </a:pPr>
            <a:r>
              <a:rPr lang="en-US" dirty="0" smtClean="0"/>
              <a:t>Either for the whole range, or cell-by-cell, enter =TRIM(), with the cells you’d like to trim inside the parentheses</a:t>
            </a:r>
            <a:endParaRPr lang="en-US" dirty="0"/>
          </a:p>
        </p:txBody>
      </p:sp>
      <p:sp>
        <p:nvSpPr>
          <p:cNvPr id="22" name="TextBox 21"/>
          <p:cNvSpPr txBox="1"/>
          <p:nvPr/>
        </p:nvSpPr>
        <p:spPr>
          <a:xfrm>
            <a:off x="6295819" y="5142537"/>
            <a:ext cx="5181596" cy="1738938"/>
          </a:xfrm>
          <a:prstGeom prst="rect">
            <a:avLst/>
          </a:prstGeom>
          <a:noFill/>
        </p:spPr>
        <p:txBody>
          <a:bodyPr wrap="square" rtlCol="0">
            <a:spAutoFit/>
          </a:bodyPr>
          <a:lstStyle/>
          <a:p>
            <a:r>
              <a:rPr lang="en-US" sz="2400" b="1" dirty="0" smtClean="0"/>
              <a:t>Trim will not fix space-related spelling errors! </a:t>
            </a:r>
            <a:r>
              <a:rPr lang="en-US" sz="2400" dirty="0" smtClean="0"/>
              <a:t>It will only look for instances of two spaces next to each other, or leading or trailing whitespace on strings.</a:t>
            </a:r>
            <a:endParaRPr lang="en-US" sz="2400" b="1" dirty="0"/>
          </a:p>
          <a:p>
            <a:endParaRPr lang="en-US" sz="1100" dirty="0"/>
          </a:p>
        </p:txBody>
      </p:sp>
    </p:spTree>
    <p:extLst>
      <p:ext uri="{BB962C8B-B14F-4D97-AF65-F5344CB8AC3E}">
        <p14:creationId xmlns:p14="http://schemas.microsoft.com/office/powerpoint/2010/main" val="434573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7654" y="241003"/>
            <a:ext cx="9573685" cy="533751"/>
          </a:xfrm>
        </p:spPr>
        <p:txBody>
          <a:bodyPr/>
          <a:lstStyle/>
          <a:p>
            <a:r>
              <a:rPr lang="en-US" dirty="0" smtClean="0"/>
              <a:t>Rule 7: Split multi-valued cells</a:t>
            </a:r>
            <a:endParaRPr lang="en-US" dirty="0"/>
          </a:p>
        </p:txBody>
      </p:sp>
      <p:pic>
        <p:nvPicPr>
          <p:cNvPr id="4" name="Content Placeholder 3" descr="Screen Clipping"/>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633741" y="885619"/>
            <a:ext cx="6993790" cy="2555273"/>
          </a:xfrm>
        </p:spPr>
      </p:pic>
      <p:sp>
        <p:nvSpPr>
          <p:cNvPr id="5" name="TextBox 4"/>
          <p:cNvSpPr txBox="1"/>
          <p:nvPr/>
        </p:nvSpPr>
        <p:spPr>
          <a:xfrm>
            <a:off x="166255" y="3551758"/>
            <a:ext cx="11928763" cy="3231654"/>
          </a:xfrm>
          <a:prstGeom prst="rect">
            <a:avLst/>
          </a:prstGeom>
          <a:solidFill>
            <a:schemeClr val="bg1"/>
          </a:solidFill>
        </p:spPr>
        <p:txBody>
          <a:bodyPr wrap="square" rtlCol="0">
            <a:spAutoFit/>
          </a:bodyPr>
          <a:lstStyle/>
          <a:p>
            <a:r>
              <a:rPr lang="en-US" sz="1600" dirty="0" smtClean="0"/>
              <a:t>In this example, the Treatment Date fields represent fields with multiple values, separated by a slash, which we would like to examine individually</a:t>
            </a:r>
          </a:p>
          <a:p>
            <a:endParaRPr lang="en-US" sz="1400" dirty="0"/>
          </a:p>
          <a:p>
            <a:r>
              <a:rPr lang="en-US" b="1" dirty="0" smtClean="0"/>
              <a:t>Steps: </a:t>
            </a:r>
          </a:p>
          <a:p>
            <a:pPr marL="285750" indent="-285750">
              <a:buFont typeface="Arial" panose="020B0604020202020204" pitchFamily="34" charset="0"/>
              <a:buChar char="•"/>
            </a:pPr>
            <a:r>
              <a:rPr lang="en-US" sz="1400" dirty="0" smtClean="0"/>
              <a:t>Convert the dates to text. Add a new column (which will be column C) and title it “Reformatted Date”. In field C2, type the formula =TEXT(B2, “</a:t>
            </a:r>
            <a:r>
              <a:rPr lang="en-US" sz="1400" dirty="0" err="1" smtClean="0"/>
              <a:t>dd</a:t>
            </a:r>
            <a:r>
              <a:rPr lang="en-US" sz="1400" dirty="0" smtClean="0"/>
              <a:t> mm </a:t>
            </a:r>
            <a:r>
              <a:rPr lang="en-US" sz="1400" dirty="0" err="1" smtClean="0"/>
              <a:t>yyyyy</a:t>
            </a:r>
            <a:r>
              <a:rPr lang="en-US" sz="1400" dirty="0" smtClean="0"/>
              <a:t>”), then double click the plus sign at the bottom of C2 to copy the formula down the entire spreadsheet</a:t>
            </a:r>
          </a:p>
          <a:p>
            <a:pPr marL="285750" indent="-285750">
              <a:buFont typeface="Arial" panose="020B0604020202020204" pitchFamily="34" charset="0"/>
              <a:buChar char="•"/>
            </a:pPr>
            <a:r>
              <a:rPr lang="en-US" sz="1400" dirty="0" smtClean="0"/>
              <a:t>Create three new columns next to Reformatted Date and title them Day, Month, and Year (columns D-F)</a:t>
            </a:r>
          </a:p>
          <a:p>
            <a:pPr marL="285750" indent="-285750">
              <a:buFont typeface="Arial" panose="020B0604020202020204" pitchFamily="34" charset="0"/>
              <a:buChar char="•"/>
            </a:pPr>
            <a:r>
              <a:rPr lang="en-US" sz="1400" dirty="0" smtClean="0"/>
              <a:t>Excel still thinks of column C’s values as a formula. To replace the formula with the values themselves, click on C2, then hit Ctrl + Shift + Down arrow. This selects all the values in column C. Click Ctrl + C to copy all the values, then right click on C2, scroll down to Paste Special, and choose the third option (Values)</a:t>
            </a:r>
          </a:p>
          <a:p>
            <a:pPr marL="285750" indent="-285750">
              <a:buFont typeface="Arial" panose="020B0604020202020204" pitchFamily="34" charset="0"/>
              <a:buChar char="•"/>
            </a:pPr>
            <a:r>
              <a:rPr lang="en-US" sz="1400" dirty="0" smtClean="0"/>
              <a:t>Click </a:t>
            </a:r>
            <a:r>
              <a:rPr lang="en-US" sz="1400" dirty="0"/>
              <a:t>on C2, then hit Ctrl + Shift + Down </a:t>
            </a:r>
            <a:r>
              <a:rPr lang="en-US" sz="1400" dirty="0" smtClean="0"/>
              <a:t>arrow to select all the text date values again. Click on Data Tab, Text to Columns</a:t>
            </a:r>
          </a:p>
          <a:p>
            <a:pPr marL="285750" indent="-285750">
              <a:buFont typeface="Arial" panose="020B0604020202020204" pitchFamily="34" charset="0"/>
              <a:buChar char="•"/>
            </a:pPr>
            <a:r>
              <a:rPr lang="en-US" sz="1400" dirty="0" smtClean="0"/>
              <a:t>In dialog box, choose Delimited, then check the box by Space (uncheck others). For each of the thee new columns you can see in the Data preview window, change the Column data format to Text. In Destination, click the white box, the click into the first field of the destination in the spreadsheet (D2, the first field in the Day column), then type : , delete anything that auto-filled and type $F$31897 (this represents the last field in the Year column). Click Finish</a:t>
            </a:r>
          </a:p>
          <a:p>
            <a:pPr marL="285750" indent="-285750">
              <a:buFont typeface="Arial" panose="020B0604020202020204" pitchFamily="34" charset="0"/>
              <a:buChar char="•"/>
            </a:pPr>
            <a:r>
              <a:rPr lang="en-US" sz="1400" dirty="0" smtClean="0"/>
              <a:t>The three new columns have filled with only the day, month, and year respectively of the original dates</a:t>
            </a:r>
            <a:endParaRPr lang="en-US" dirty="0"/>
          </a:p>
        </p:txBody>
      </p:sp>
    </p:spTree>
    <p:extLst>
      <p:ext uri="{BB962C8B-B14F-4D97-AF65-F5344CB8AC3E}">
        <p14:creationId xmlns:p14="http://schemas.microsoft.com/office/powerpoint/2010/main" val="1086990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4743" y="1051494"/>
            <a:ext cx="4153276" cy="533751"/>
          </a:xfrm>
        </p:spPr>
        <p:txBody>
          <a:bodyPr/>
          <a:lstStyle/>
          <a:p>
            <a:r>
              <a:rPr lang="en-US" dirty="0" smtClean="0"/>
              <a:t>Rule 8: Cell Validation</a:t>
            </a:r>
            <a:endParaRPr lang="en-US" dirty="0"/>
          </a:p>
        </p:txBody>
      </p:sp>
      <p:sp>
        <p:nvSpPr>
          <p:cNvPr id="5" name="TextBox 4"/>
          <p:cNvSpPr txBox="1"/>
          <p:nvPr/>
        </p:nvSpPr>
        <p:spPr>
          <a:xfrm>
            <a:off x="5239185" y="4184154"/>
            <a:ext cx="7003473" cy="2523768"/>
          </a:xfrm>
          <a:prstGeom prst="rect">
            <a:avLst/>
          </a:prstGeom>
          <a:solidFill>
            <a:schemeClr val="bg1"/>
          </a:solidFill>
        </p:spPr>
        <p:txBody>
          <a:bodyPr wrap="square" rtlCol="0">
            <a:spAutoFit/>
          </a:bodyPr>
          <a:lstStyle/>
          <a:p>
            <a:r>
              <a:rPr lang="en-US" b="1" dirty="0" smtClean="0"/>
              <a:t>Steps: </a:t>
            </a:r>
          </a:p>
          <a:p>
            <a:pPr marL="285750" indent="-285750">
              <a:buFont typeface="Arial" panose="020B0604020202020204" pitchFamily="34" charset="0"/>
              <a:buChar char="•"/>
            </a:pPr>
            <a:r>
              <a:rPr lang="en-US" sz="1400" dirty="0" smtClean="0"/>
              <a:t>Create a new column titled “Diagnosis Controlled Vocab” next to </a:t>
            </a:r>
            <a:r>
              <a:rPr lang="en-US" sz="1400" dirty="0" err="1" smtClean="0"/>
              <a:t>Other_Diagnosis</a:t>
            </a:r>
            <a:r>
              <a:rPr lang="en-US" sz="1400" dirty="0" smtClean="0"/>
              <a:t>. Fill it with as many terms as you like.</a:t>
            </a:r>
          </a:p>
          <a:p>
            <a:pPr marL="285750" indent="-285750">
              <a:buFont typeface="Arial" panose="020B0604020202020204" pitchFamily="34" charset="0"/>
              <a:buChar char="•"/>
            </a:pPr>
            <a:r>
              <a:rPr lang="en-US" sz="1400" dirty="0" smtClean="0"/>
              <a:t>Select your cells to validate (either all of column M or M2:M31897)</a:t>
            </a:r>
          </a:p>
          <a:p>
            <a:pPr marL="285750" indent="-285750">
              <a:buFont typeface="Arial" panose="020B0604020202020204" pitchFamily="34" charset="0"/>
              <a:buChar char="•"/>
            </a:pPr>
            <a:r>
              <a:rPr lang="en-US" sz="1400" dirty="0" smtClean="0"/>
              <a:t>From the Data Tab choose Data Validation, and Data Validation from the drop-down</a:t>
            </a:r>
          </a:p>
          <a:p>
            <a:pPr marL="285750" indent="-285750">
              <a:buFont typeface="Arial" panose="020B0604020202020204" pitchFamily="34" charset="0"/>
              <a:buChar char="•"/>
            </a:pPr>
            <a:r>
              <a:rPr lang="en-US" sz="1400" dirty="0" smtClean="0"/>
              <a:t>Under Validation criteria you have many choices of the kinds of values you can allow, such as numbers formatted certain ways, dates, etc. Choose “List”</a:t>
            </a:r>
          </a:p>
          <a:p>
            <a:pPr marL="285750" indent="-285750">
              <a:buFont typeface="Arial" panose="020B0604020202020204" pitchFamily="34" charset="0"/>
              <a:buChar char="•"/>
            </a:pPr>
            <a:r>
              <a:rPr lang="en-US" sz="1400" dirty="0" smtClean="0"/>
              <a:t>For the Source, click in the white box, then in the first cell of the values in “Diagnosis Controlled Vocab”. Type a colon (:), then delete the row number from the auto-fill and replace it with the number of the last row in</a:t>
            </a:r>
            <a:r>
              <a:rPr lang="en-US" sz="1400" dirty="0"/>
              <a:t> “Diagnosis Controlled </a:t>
            </a:r>
            <a:r>
              <a:rPr lang="en-US" sz="1400" dirty="0" smtClean="0"/>
              <a:t>Vocab” (should look something like: $N$2:$N$7)</a:t>
            </a:r>
          </a:p>
        </p:txBody>
      </p:sp>
      <p:pic>
        <p:nvPicPr>
          <p:cNvPr id="7" name="Picture 6" descr="Screen Clippi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6255" y="2034418"/>
            <a:ext cx="5072930" cy="4768249"/>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752109" y="176936"/>
            <a:ext cx="4267570" cy="2545301"/>
          </a:xfrm>
          <a:prstGeom prst="rect">
            <a:avLst/>
          </a:prstGeom>
        </p:spPr>
      </p:pic>
      <p:pic>
        <p:nvPicPr>
          <p:cNvPr id="9" name="Picture 8" descr="Screen Clippi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542068" y="2279992"/>
            <a:ext cx="4625741" cy="1882303"/>
          </a:xfrm>
          <a:prstGeom prst="rect">
            <a:avLst/>
          </a:prstGeom>
        </p:spPr>
      </p:pic>
      <p:sp>
        <p:nvSpPr>
          <p:cNvPr id="10" name="Oval 9"/>
          <p:cNvSpPr/>
          <p:nvPr/>
        </p:nvSpPr>
        <p:spPr>
          <a:xfrm>
            <a:off x="364298" y="5206308"/>
            <a:ext cx="1333500" cy="54864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8074171" y="2258133"/>
            <a:ext cx="1333500" cy="54864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9407671" y="557090"/>
            <a:ext cx="2542309" cy="1477328"/>
          </a:xfrm>
          <a:prstGeom prst="rect">
            <a:avLst/>
          </a:prstGeom>
          <a:noFill/>
        </p:spPr>
        <p:txBody>
          <a:bodyPr wrap="square" rtlCol="0">
            <a:spAutoFit/>
          </a:bodyPr>
          <a:lstStyle/>
          <a:p>
            <a:r>
              <a:rPr lang="en-US" dirty="0" smtClean="0"/>
              <a:t>When complete, cells in column M will only accept items from the Diagnosis Controlled Vocab list as values</a:t>
            </a:r>
            <a:endParaRPr lang="en-US" dirty="0"/>
          </a:p>
        </p:txBody>
      </p:sp>
      <p:cxnSp>
        <p:nvCxnSpPr>
          <p:cNvPr id="14" name="Straight Arrow Connector 13"/>
          <p:cNvCxnSpPr/>
          <p:nvPr/>
        </p:nvCxnSpPr>
        <p:spPr>
          <a:xfrm flipH="1">
            <a:off x="7190509" y="1911927"/>
            <a:ext cx="2217162" cy="0"/>
          </a:xfrm>
          <a:prstGeom prst="straightConnector1">
            <a:avLst/>
          </a:prstGeom>
          <a:ln w="508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2910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2236" y="519349"/>
            <a:ext cx="9573685" cy="533751"/>
          </a:xfrm>
        </p:spPr>
        <p:txBody>
          <a:bodyPr/>
          <a:lstStyle/>
          <a:p>
            <a:r>
              <a:rPr lang="en-US" dirty="0" smtClean="0"/>
              <a:t>Rule 9: Custom Lists</a:t>
            </a:r>
            <a:endParaRPr lang="en-US" dirty="0"/>
          </a:p>
        </p:txBody>
      </p:sp>
      <p:pic>
        <p:nvPicPr>
          <p:cNvPr id="6" name="Picture 5" descr="Screen Clipping"/>
          <p:cNvPicPr>
            <a:picLocks noChangeAspect="1"/>
          </p:cNvPicPr>
          <p:nvPr/>
        </p:nvPicPr>
        <p:blipFill rotWithShape="1">
          <a:blip r:embed="rId3" cstate="screen">
            <a:extLst>
              <a:ext uri="{28A0092B-C50C-407E-A947-70E740481C1C}">
                <a14:useLocalDpi xmlns:a14="http://schemas.microsoft.com/office/drawing/2010/main"/>
              </a:ext>
            </a:extLst>
          </a:blip>
          <a:srcRect b="4426"/>
          <a:stretch/>
        </p:blipFill>
        <p:spPr>
          <a:xfrm>
            <a:off x="127867" y="1053100"/>
            <a:ext cx="6598516" cy="3588173"/>
          </a:xfrm>
          <a:prstGeom prst="rect">
            <a:avLst/>
          </a:prstGeom>
        </p:spPr>
      </p:pic>
      <p:pic>
        <p:nvPicPr>
          <p:cNvPr id="8" name="Picture 7" descr="Screen Clipping"/>
          <p:cNvPicPr>
            <a:picLocks noChangeAspect="1"/>
          </p:cNvPicPr>
          <p:nvPr/>
        </p:nvPicPr>
        <p:blipFill rotWithShape="1">
          <a:blip r:embed="rId4" cstate="screen">
            <a:extLst>
              <a:ext uri="{28A0092B-C50C-407E-A947-70E740481C1C}">
                <a14:useLocalDpi xmlns:a14="http://schemas.microsoft.com/office/drawing/2010/main"/>
              </a:ext>
            </a:extLst>
          </a:blip>
          <a:srcRect l="3106"/>
          <a:stretch/>
        </p:blipFill>
        <p:spPr>
          <a:xfrm>
            <a:off x="5486399" y="90992"/>
            <a:ext cx="5811203" cy="2758679"/>
          </a:xfrm>
          <a:prstGeom prst="rect">
            <a:avLst/>
          </a:prstGeom>
        </p:spPr>
      </p:pic>
      <p:sp>
        <p:nvSpPr>
          <p:cNvPr id="11" name="Oval 10"/>
          <p:cNvSpPr/>
          <p:nvPr/>
        </p:nvSpPr>
        <p:spPr>
          <a:xfrm>
            <a:off x="9088582" y="1371600"/>
            <a:ext cx="1156856" cy="394855"/>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10105" y="4728909"/>
            <a:ext cx="12133403" cy="2123658"/>
          </a:xfrm>
          <a:prstGeom prst="rect">
            <a:avLst/>
          </a:prstGeom>
          <a:solidFill>
            <a:schemeClr val="bg1"/>
          </a:solidFill>
        </p:spPr>
        <p:txBody>
          <a:bodyPr wrap="square" rtlCol="0">
            <a:spAutoFit/>
          </a:bodyPr>
          <a:lstStyle/>
          <a:p>
            <a:r>
              <a:rPr lang="en-US" dirty="0" smtClean="0"/>
              <a:t>Creating a custom list to sort records by the months of the year</a:t>
            </a:r>
          </a:p>
          <a:p>
            <a:endParaRPr lang="en-US" sz="1200" dirty="0"/>
          </a:p>
          <a:p>
            <a:r>
              <a:rPr lang="en-US" b="1" dirty="0" smtClean="0"/>
              <a:t>Steps: </a:t>
            </a:r>
          </a:p>
          <a:p>
            <a:pPr marL="91440" indent="-182880">
              <a:buFont typeface="Arial" panose="020B0604020202020204" pitchFamily="34" charset="0"/>
              <a:buChar char="•"/>
            </a:pPr>
            <a:r>
              <a:rPr lang="en-US" sz="1400" dirty="0" smtClean="0"/>
              <a:t>Insert new column next to Month called </a:t>
            </a:r>
            <a:r>
              <a:rPr lang="en-US" sz="1400" dirty="0"/>
              <a:t>“Month Spelled Out</a:t>
            </a:r>
            <a:r>
              <a:rPr lang="en-US" sz="1400" dirty="0" smtClean="0"/>
              <a:t>” (column F on my screen)</a:t>
            </a:r>
          </a:p>
          <a:p>
            <a:pPr marL="91440" indent="-182880">
              <a:buFont typeface="Arial" panose="020B0604020202020204" pitchFamily="34" charset="0"/>
              <a:buChar char="•"/>
            </a:pPr>
            <a:r>
              <a:rPr lang="en-US" sz="1400" dirty="0" smtClean="0"/>
              <a:t>In the first cell (row 2) enter </a:t>
            </a:r>
            <a:r>
              <a:rPr lang="en-US" sz="1400" dirty="0"/>
              <a:t>the formula: =TEXT(E2*29, "</a:t>
            </a:r>
            <a:r>
              <a:rPr lang="en-US" sz="1400" dirty="0" err="1"/>
              <a:t>mmmm</a:t>
            </a:r>
            <a:r>
              <a:rPr lang="en-US" sz="1400" dirty="0" smtClean="0"/>
              <a:t>"). This converts the number for the month to the spelled out month name</a:t>
            </a:r>
          </a:p>
          <a:p>
            <a:pPr marL="91440" indent="-182880">
              <a:buFont typeface="Arial" panose="020B0604020202020204" pitchFamily="34" charset="0"/>
              <a:buChar char="•"/>
            </a:pPr>
            <a:r>
              <a:rPr lang="en-US" sz="1400" dirty="0" smtClean="0"/>
              <a:t>Double click in the lower right corner to copy the formula down the spreadsheet</a:t>
            </a:r>
          </a:p>
          <a:p>
            <a:pPr marL="91440" indent="-182880">
              <a:buFont typeface="Arial" panose="020B0604020202020204" pitchFamily="34" charset="0"/>
              <a:buChar char="•"/>
            </a:pPr>
            <a:r>
              <a:rPr lang="en-US" sz="1400" dirty="0" smtClean="0"/>
              <a:t>Go to File </a:t>
            </a:r>
            <a:r>
              <a:rPr lang="en-US" sz="1400" dirty="0" smtClean="0">
                <a:sym typeface="Wingdings" panose="05000000000000000000" pitchFamily="2" charset="2"/>
              </a:rPr>
              <a:t> Options  Advanced  General, then click the “Edit Custom Lists” button</a:t>
            </a:r>
          </a:p>
          <a:p>
            <a:pPr marL="91440" indent="-182880">
              <a:buFont typeface="Arial" panose="020B0604020202020204" pitchFamily="34" charset="0"/>
              <a:buChar char="•"/>
            </a:pPr>
            <a:r>
              <a:rPr lang="en-US" sz="1400" dirty="0" smtClean="0">
                <a:sym typeface="Wingdings" panose="05000000000000000000" pitchFamily="2" charset="2"/>
              </a:rPr>
              <a:t>Choose the last option, with the months of the year spelled out. Note that there is also a NEW option to create a list of your own. Click OK.</a:t>
            </a:r>
            <a:endParaRPr lang="en-US" sz="1400" dirty="0">
              <a:sym typeface="Wingdings" panose="05000000000000000000" pitchFamily="2" charset="2"/>
            </a:endParaRPr>
          </a:p>
          <a:p>
            <a:pPr marL="91440" indent="-182880">
              <a:buFont typeface="Arial" panose="020B0604020202020204" pitchFamily="34" charset="0"/>
              <a:buChar char="•"/>
            </a:pPr>
            <a:r>
              <a:rPr lang="en-US" sz="1400" dirty="0" smtClean="0">
                <a:sym typeface="Wingdings" panose="05000000000000000000" pitchFamily="2" charset="2"/>
              </a:rPr>
              <a:t>Go to Data Tab  Sort. In dialog box, check that your data has headers, sort by Month Spelled Out, and in Order choose Custom List. Choose the months option</a:t>
            </a:r>
            <a:endParaRPr lang="en-US" dirty="0"/>
          </a:p>
        </p:txBody>
      </p:sp>
      <p:pic>
        <p:nvPicPr>
          <p:cNvPr id="12" name="Picture 11" descr="Screen Clipping"/>
          <p:cNvPicPr>
            <a:picLocks noChangeAspect="1"/>
          </p:cNvPicPr>
          <p:nvPr/>
        </p:nvPicPr>
        <p:blipFill rotWithShape="1">
          <a:blip r:embed="rId5" cstate="screen">
            <a:extLst>
              <a:ext uri="{28A0092B-C50C-407E-A947-70E740481C1C}">
                <a14:useLocalDpi xmlns:a14="http://schemas.microsoft.com/office/drawing/2010/main"/>
              </a:ext>
            </a:extLst>
          </a:blip>
          <a:srcRect l="4008" r="899"/>
          <a:stretch/>
        </p:blipFill>
        <p:spPr>
          <a:xfrm>
            <a:off x="6647253" y="1847257"/>
            <a:ext cx="5500255" cy="3848433"/>
          </a:xfrm>
          <a:prstGeom prst="rect">
            <a:avLst/>
          </a:prstGeom>
        </p:spPr>
      </p:pic>
      <p:sp>
        <p:nvSpPr>
          <p:cNvPr id="10" name="Oval 9"/>
          <p:cNvSpPr/>
          <p:nvPr/>
        </p:nvSpPr>
        <p:spPr>
          <a:xfrm>
            <a:off x="3938349" y="4218710"/>
            <a:ext cx="1374869" cy="512618"/>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1766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7653" y="646757"/>
            <a:ext cx="9573685" cy="533751"/>
          </a:xfrm>
        </p:spPr>
        <p:txBody>
          <a:bodyPr/>
          <a:lstStyle/>
          <a:p>
            <a:r>
              <a:rPr lang="en-US" dirty="0" smtClean="0"/>
              <a:t>Rule 10: Logical Operators</a:t>
            </a:r>
            <a:endParaRPr lang="en-US" dirty="0"/>
          </a:p>
        </p:txBody>
      </p:sp>
      <p:sp>
        <p:nvSpPr>
          <p:cNvPr id="5" name="TextBox 4"/>
          <p:cNvSpPr txBox="1"/>
          <p:nvPr/>
        </p:nvSpPr>
        <p:spPr>
          <a:xfrm>
            <a:off x="166255" y="3738795"/>
            <a:ext cx="11928763" cy="3016210"/>
          </a:xfrm>
          <a:prstGeom prst="rect">
            <a:avLst/>
          </a:prstGeom>
          <a:solidFill>
            <a:schemeClr val="bg1"/>
          </a:solidFill>
        </p:spPr>
        <p:txBody>
          <a:bodyPr wrap="square" rtlCol="0">
            <a:spAutoFit/>
          </a:bodyPr>
          <a:lstStyle/>
          <a:p>
            <a:r>
              <a:rPr lang="en-US" sz="1600" dirty="0" smtClean="0"/>
              <a:t>The basic Boolean operators are AND, OR, and NOT. The two values that statements involving them will return are TRUE and FALSE</a:t>
            </a:r>
          </a:p>
          <a:p>
            <a:endParaRPr lang="en-US" sz="1600" dirty="0"/>
          </a:p>
          <a:p>
            <a:r>
              <a:rPr lang="en-US" sz="1600" b="1" dirty="0" smtClean="0"/>
              <a:t>AND</a:t>
            </a:r>
            <a:r>
              <a:rPr lang="en-US" sz="1600" dirty="0" smtClean="0"/>
              <a:t> – returns the value “TRUE” if all conditions specified are true</a:t>
            </a:r>
          </a:p>
          <a:p>
            <a:endParaRPr lang="en-US" sz="1600" dirty="0"/>
          </a:p>
          <a:p>
            <a:r>
              <a:rPr lang="en-US" sz="1600" b="1" dirty="0" smtClean="0"/>
              <a:t>OR</a:t>
            </a:r>
            <a:r>
              <a:rPr lang="en-US" sz="1600" dirty="0" smtClean="0"/>
              <a:t> – returns the value “TRUE” if at least one of the specified conditions is true</a:t>
            </a:r>
          </a:p>
          <a:p>
            <a:endParaRPr lang="en-US" sz="1600" dirty="0"/>
          </a:p>
          <a:p>
            <a:r>
              <a:rPr lang="en-US" sz="1600" b="1" dirty="0" smtClean="0"/>
              <a:t>NOT</a:t>
            </a:r>
            <a:r>
              <a:rPr lang="en-US" sz="1600" dirty="0" smtClean="0"/>
              <a:t> – returns TRUE if the condition specified is not met </a:t>
            </a:r>
            <a:endParaRPr lang="en-US" sz="1400" dirty="0"/>
          </a:p>
          <a:p>
            <a:endParaRPr lang="en-US" b="1" dirty="0" smtClean="0"/>
          </a:p>
          <a:p>
            <a:r>
              <a:rPr lang="en-US" b="1" dirty="0" smtClean="0"/>
              <a:t>Benefits: </a:t>
            </a:r>
          </a:p>
          <a:p>
            <a:pPr marL="285750" indent="-285750">
              <a:buFont typeface="Arial" panose="020B0604020202020204" pitchFamily="34" charset="0"/>
              <a:buChar char="•"/>
            </a:pPr>
            <a:r>
              <a:rPr lang="en-US" sz="1400" dirty="0" smtClean="0"/>
              <a:t>After applying a Boolean statement to a column of data, you can sort and filter by whether the conditions you specified were met</a:t>
            </a:r>
          </a:p>
          <a:p>
            <a:pPr marL="285750" indent="-285750">
              <a:buFont typeface="Arial" panose="020B0604020202020204" pitchFamily="34" charset="0"/>
              <a:buChar char="•"/>
            </a:pPr>
            <a:r>
              <a:rPr lang="en-US" sz="1400" dirty="0" smtClean="0"/>
              <a:t>Narrow in on very specific slices of data that meet very specific conditions. For guidance on how to create more complex Boolean statements, see </a:t>
            </a:r>
            <a:r>
              <a:rPr lang="en-US" sz="1400" dirty="0" smtClean="0">
                <a:hlinkClick r:id="rId3"/>
              </a:rPr>
              <a:t>Excel Boolean logic: How to sift spreadsheet data using AND, OR, NOT, and XOR </a:t>
            </a:r>
            <a:r>
              <a:rPr lang="en-US" sz="1400" dirty="0" smtClean="0"/>
              <a:t>by JD Sartain</a:t>
            </a:r>
          </a:p>
        </p:txBody>
      </p:sp>
      <p:pic>
        <p:nvPicPr>
          <p:cNvPr id="6" name="Picture 5" descr="Screen Clippi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56025" y="1236686"/>
            <a:ext cx="2416666" cy="1602060"/>
          </a:xfrm>
          <a:prstGeom prst="rect">
            <a:avLst/>
          </a:prstGeom>
        </p:spPr>
      </p:pic>
      <p:pic>
        <p:nvPicPr>
          <p:cNvPr id="7" name="Picture 6" descr="Screen Clippi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558472" y="1629867"/>
            <a:ext cx="1844801" cy="1011955"/>
          </a:xfrm>
          <a:prstGeom prst="rect">
            <a:avLst/>
          </a:prstGeom>
        </p:spPr>
      </p:pic>
      <p:pic>
        <p:nvPicPr>
          <p:cNvPr id="9" name="Picture 8" descr="Screen Clipping"/>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945908" y="1308333"/>
            <a:ext cx="4358996" cy="1235621"/>
          </a:xfrm>
          <a:prstGeom prst="rect">
            <a:avLst/>
          </a:prstGeom>
        </p:spPr>
      </p:pic>
      <p:sp>
        <p:nvSpPr>
          <p:cNvPr id="10" name="TextBox 9"/>
          <p:cNvSpPr txBox="1"/>
          <p:nvPr/>
        </p:nvSpPr>
        <p:spPr>
          <a:xfrm>
            <a:off x="626478" y="3009924"/>
            <a:ext cx="5618018" cy="523220"/>
          </a:xfrm>
          <a:prstGeom prst="rect">
            <a:avLst/>
          </a:prstGeom>
          <a:noFill/>
        </p:spPr>
        <p:txBody>
          <a:bodyPr wrap="square" rtlCol="0">
            <a:spAutoFit/>
          </a:bodyPr>
          <a:lstStyle/>
          <a:p>
            <a:r>
              <a:rPr lang="en-US" sz="1400" dirty="0" smtClean="0"/>
              <a:t>Write a formula to check whether the patient weighs over 50 kg. If this condition is not met, the Boolean value returned is “FALSE”</a:t>
            </a:r>
            <a:endParaRPr lang="en-US" sz="1400" dirty="0"/>
          </a:p>
        </p:txBody>
      </p:sp>
      <p:sp>
        <p:nvSpPr>
          <p:cNvPr id="11" name="TextBox 10"/>
          <p:cNvSpPr txBox="1"/>
          <p:nvPr/>
        </p:nvSpPr>
        <p:spPr>
          <a:xfrm>
            <a:off x="6945908" y="2579037"/>
            <a:ext cx="4421747" cy="954107"/>
          </a:xfrm>
          <a:prstGeom prst="rect">
            <a:avLst/>
          </a:prstGeom>
          <a:noFill/>
        </p:spPr>
        <p:txBody>
          <a:bodyPr wrap="square" rtlCol="0">
            <a:spAutoFit/>
          </a:bodyPr>
          <a:lstStyle/>
          <a:p>
            <a:r>
              <a:rPr lang="en-US" sz="1400" dirty="0" smtClean="0"/>
              <a:t>Boolean formulas can combine multiple conditions and become very complicated. Here is a relatively simple AND statement combining two conditions. It is checking to see whether the patient is over 50 kg and over 50 years old.</a:t>
            </a:r>
            <a:endParaRPr lang="en-US" sz="1400" dirty="0"/>
          </a:p>
        </p:txBody>
      </p:sp>
      <p:cxnSp>
        <p:nvCxnSpPr>
          <p:cNvPr id="13" name="Straight Connector 12"/>
          <p:cNvCxnSpPr/>
          <p:nvPr/>
        </p:nvCxnSpPr>
        <p:spPr>
          <a:xfrm>
            <a:off x="103909" y="3738795"/>
            <a:ext cx="11991109" cy="0"/>
          </a:xfrm>
          <a:prstGeom prst="line">
            <a:avLst/>
          </a:prstGeom>
          <a:ln w="127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62626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43642" y="183948"/>
            <a:ext cx="9573685" cy="1016000"/>
          </a:xfrm>
        </p:spPr>
        <p:txBody>
          <a:bodyPr/>
          <a:lstStyle/>
          <a:p>
            <a:r>
              <a:rPr lang="en-US" dirty="0" smtClean="0"/>
              <a:t>Credits</a:t>
            </a:r>
            <a:endParaRPr lang="en-US" dirty="0"/>
          </a:p>
        </p:txBody>
      </p:sp>
      <p:sp>
        <p:nvSpPr>
          <p:cNvPr id="7" name="TextBox 6"/>
          <p:cNvSpPr txBox="1"/>
          <p:nvPr/>
        </p:nvSpPr>
        <p:spPr>
          <a:xfrm>
            <a:off x="207818" y="1413803"/>
            <a:ext cx="11776364" cy="4955203"/>
          </a:xfrm>
          <a:prstGeom prst="rect">
            <a:avLst/>
          </a:prstGeom>
          <a:noFill/>
        </p:spPr>
        <p:txBody>
          <a:bodyPr wrap="square" rtlCol="0">
            <a:spAutoFit/>
          </a:bodyPr>
          <a:lstStyle/>
          <a:p>
            <a:pPr lvl="0"/>
            <a:r>
              <a:rPr kumimoji="0" lang="en-US" sz="1400" b="0" i="0" u="none" strike="noStrike" kern="1200" cap="none" spc="0" normalizeH="0" baseline="0" noProof="0" dirty="0" smtClean="0">
                <a:ln>
                  <a:noFill/>
                </a:ln>
                <a:solidFill>
                  <a:srgbClr val="54585A"/>
                </a:solidFill>
                <a:effectLst/>
                <a:uLnTx/>
                <a:uFillTx/>
                <a:latin typeface="Calibri"/>
              </a:rPr>
              <a:t>“The Excel Minute for Healthcare</a:t>
            </a:r>
            <a:r>
              <a:rPr kumimoji="0" lang="en-US" sz="1400" b="0" i="0" u="none" strike="noStrike" kern="1200" cap="none" spc="0" normalizeH="0" noProof="0" dirty="0" smtClean="0">
                <a:ln>
                  <a:noFill/>
                </a:ln>
                <a:solidFill>
                  <a:srgbClr val="54585A"/>
                </a:solidFill>
                <a:effectLst/>
                <a:uLnTx/>
                <a:uFillTx/>
                <a:latin typeface="Calibri"/>
              </a:rPr>
              <a:t> Professionals” (keyboard shortcuts) by </a:t>
            </a:r>
            <a:r>
              <a:rPr lang="en-US" sz="1400" dirty="0">
                <a:solidFill>
                  <a:srgbClr val="54585A"/>
                </a:solidFill>
              </a:rPr>
              <a:t>Patrick Randolph, </a:t>
            </a:r>
            <a:r>
              <a:rPr lang="en-US" sz="1400" dirty="0">
                <a:solidFill>
                  <a:srgbClr val="54585A"/>
                </a:solidFill>
                <a:hlinkClick r:id="rId2"/>
              </a:rPr>
              <a:t>https://</a:t>
            </a:r>
            <a:r>
              <a:rPr lang="en-US" sz="1400" dirty="0" smtClean="0">
                <a:solidFill>
                  <a:srgbClr val="54585A"/>
                </a:solidFill>
                <a:hlinkClick r:id="rId2"/>
              </a:rPr>
              <a:t>www.youtube.com/watch?v=HSYdd2jfM-A</a:t>
            </a:r>
            <a:endParaRPr lang="en-US" sz="1400" dirty="0" smtClean="0">
              <a:solidFill>
                <a:srgbClr val="54585A"/>
              </a:solidFill>
            </a:endParaRPr>
          </a:p>
          <a:p>
            <a:pPr lvl="0"/>
            <a:endParaRPr lang="en-US" sz="1400" dirty="0">
              <a:solidFill>
                <a:srgbClr val="54585A"/>
              </a:solidFill>
            </a:endParaRPr>
          </a:p>
          <a:p>
            <a:pPr lvl="0"/>
            <a:r>
              <a:rPr lang="en-US" sz="1400" dirty="0" smtClean="0">
                <a:solidFill>
                  <a:srgbClr val="54585A"/>
                </a:solidFill>
              </a:rPr>
              <a:t>“Load the Analysis </a:t>
            </a:r>
            <a:r>
              <a:rPr lang="en-US" sz="1400" dirty="0" err="1" smtClean="0">
                <a:solidFill>
                  <a:srgbClr val="54585A"/>
                </a:solidFill>
              </a:rPr>
              <a:t>ToolPak</a:t>
            </a:r>
            <a:r>
              <a:rPr lang="en-US" sz="1400" dirty="0" smtClean="0">
                <a:solidFill>
                  <a:srgbClr val="54585A"/>
                </a:solidFill>
              </a:rPr>
              <a:t> in Excel” by </a:t>
            </a:r>
            <a:r>
              <a:rPr lang="en-US" sz="1400" dirty="0">
                <a:solidFill>
                  <a:srgbClr val="54585A"/>
                </a:solidFill>
              </a:rPr>
              <a:t>Microsoft Office, </a:t>
            </a:r>
            <a:r>
              <a:rPr lang="en-US" sz="1400" dirty="0">
                <a:solidFill>
                  <a:srgbClr val="54585A"/>
                </a:solidFill>
                <a:hlinkClick r:id="rId3"/>
              </a:rPr>
              <a:t>https://</a:t>
            </a:r>
            <a:r>
              <a:rPr lang="en-US" sz="1400" dirty="0" smtClean="0">
                <a:solidFill>
                  <a:srgbClr val="54585A"/>
                </a:solidFill>
                <a:hlinkClick r:id="rId3"/>
              </a:rPr>
              <a:t>support.office.com/en-us/article/load-the-analysis-toolpak-in-excel-6a63e598-cd6d-42e3-9317-6b40ba1a66b4</a:t>
            </a:r>
            <a:endParaRPr lang="en-US" sz="1400" dirty="0" smtClean="0">
              <a:solidFill>
                <a:srgbClr val="54585A"/>
              </a:solidFill>
            </a:endParaRPr>
          </a:p>
          <a:p>
            <a:pPr lvl="0"/>
            <a:endParaRPr lang="en-US" sz="1400" dirty="0">
              <a:solidFill>
                <a:srgbClr val="54585A"/>
              </a:solidFill>
            </a:endParaRPr>
          </a:p>
          <a:p>
            <a:r>
              <a:rPr lang="en-US" sz="1400" dirty="0" smtClean="0">
                <a:solidFill>
                  <a:srgbClr val="54585A"/>
                </a:solidFill>
              </a:rPr>
              <a:t>“</a:t>
            </a:r>
            <a:r>
              <a:rPr lang="en-US" sz="1400" dirty="0"/>
              <a:t>Essential Skills for Data </a:t>
            </a:r>
            <a:r>
              <a:rPr lang="en-US" sz="1400" dirty="0" smtClean="0"/>
              <a:t>Analytics in Healthcare” by </a:t>
            </a:r>
            <a:r>
              <a:rPr lang="en-US" sz="1400" dirty="0"/>
              <a:t>Susan Fenton, RHIA, </a:t>
            </a:r>
            <a:r>
              <a:rPr lang="en-US" sz="1400" dirty="0" smtClean="0"/>
              <a:t>PhD, </a:t>
            </a:r>
            <a:r>
              <a:rPr lang="en-US" sz="1400" dirty="0" err="1" smtClean="0"/>
              <a:t>UTHealth</a:t>
            </a:r>
            <a:r>
              <a:rPr lang="en-US" sz="1400" dirty="0" smtClean="0"/>
              <a:t> </a:t>
            </a:r>
            <a:r>
              <a:rPr lang="en-US" sz="1400" dirty="0"/>
              <a:t>School of Biomedical </a:t>
            </a:r>
            <a:r>
              <a:rPr lang="en-US" sz="1400" dirty="0" smtClean="0"/>
              <a:t>Informatics, </a:t>
            </a:r>
            <a:r>
              <a:rPr lang="en-US" sz="1400" dirty="0" smtClean="0">
                <a:hlinkClick r:id="rId4"/>
              </a:rPr>
              <a:t>https://www.txhima.org/resource/resmgr/convention/2017/doc_fenton_susan_data_analyt.pdf</a:t>
            </a:r>
            <a:endParaRPr lang="en-US" sz="1400" dirty="0" smtClean="0"/>
          </a:p>
          <a:p>
            <a:endParaRPr lang="en-US" sz="1400" dirty="0"/>
          </a:p>
          <a:p>
            <a:r>
              <a:rPr lang="en-US" sz="1400" dirty="0" smtClean="0"/>
              <a:t>“Split a Cell” by </a:t>
            </a:r>
            <a:r>
              <a:rPr lang="en-US" sz="1400" dirty="0"/>
              <a:t>Microsoft Office, </a:t>
            </a:r>
            <a:r>
              <a:rPr lang="en-US" sz="1400" dirty="0">
                <a:hlinkClick r:id="rId5"/>
              </a:rPr>
              <a:t>https://</a:t>
            </a:r>
            <a:r>
              <a:rPr lang="en-US" sz="1400" dirty="0" smtClean="0">
                <a:hlinkClick r:id="rId5"/>
              </a:rPr>
              <a:t>support.office.com/en-us/article/split-a-cell-f1804d0c-e180-4ed0-a2ae-973a0b7c6a23</a:t>
            </a:r>
            <a:r>
              <a:rPr lang="en-US" sz="1400" dirty="0" smtClean="0"/>
              <a:t> </a:t>
            </a:r>
          </a:p>
          <a:p>
            <a:endParaRPr lang="en-US" sz="1400" dirty="0">
              <a:solidFill>
                <a:srgbClr val="54585A"/>
              </a:solidFill>
            </a:endParaRPr>
          </a:p>
          <a:p>
            <a:r>
              <a:rPr lang="en-US" sz="1400" dirty="0" smtClean="0">
                <a:solidFill>
                  <a:srgbClr val="54585A"/>
                </a:solidFill>
              </a:rPr>
              <a:t>“How to Use Data Validation in Excel – custom validation rules and formulas by Svetlana </a:t>
            </a:r>
            <a:r>
              <a:rPr lang="en-US" sz="1400" dirty="0" err="1" smtClean="0">
                <a:solidFill>
                  <a:srgbClr val="54585A"/>
                </a:solidFill>
              </a:rPr>
              <a:t>Cheusheva</a:t>
            </a:r>
            <a:r>
              <a:rPr lang="en-US" sz="1400" dirty="0" smtClean="0">
                <a:solidFill>
                  <a:srgbClr val="54585A"/>
                </a:solidFill>
              </a:rPr>
              <a:t> via </a:t>
            </a:r>
            <a:r>
              <a:rPr lang="en-US" sz="1400" dirty="0">
                <a:solidFill>
                  <a:srgbClr val="54585A"/>
                </a:solidFill>
              </a:rPr>
              <a:t>Ablebits.com, </a:t>
            </a:r>
            <a:r>
              <a:rPr lang="en-US" sz="1400" dirty="0">
                <a:solidFill>
                  <a:srgbClr val="54585A"/>
                </a:solidFill>
                <a:hlinkClick r:id="rId6"/>
              </a:rPr>
              <a:t>https://www.ablebits.com/office-addins-blog/2017/08/17/use-data-validation-excel-custom-rules-formulas</a:t>
            </a:r>
            <a:r>
              <a:rPr lang="en-US" sz="1400" dirty="0" smtClean="0">
                <a:solidFill>
                  <a:srgbClr val="54585A"/>
                </a:solidFill>
                <a:hlinkClick r:id="rId6"/>
              </a:rPr>
              <a:t>/</a:t>
            </a:r>
            <a:r>
              <a:rPr lang="en-US" sz="1400" dirty="0" smtClean="0">
                <a:solidFill>
                  <a:srgbClr val="54585A"/>
                </a:solidFill>
              </a:rPr>
              <a:t>  </a:t>
            </a:r>
          </a:p>
          <a:p>
            <a:endParaRPr lang="en-US" sz="1400" dirty="0">
              <a:solidFill>
                <a:srgbClr val="54585A"/>
              </a:solidFill>
            </a:endParaRPr>
          </a:p>
          <a:p>
            <a:r>
              <a:rPr lang="en-US" sz="1400" dirty="0" smtClean="0">
                <a:solidFill>
                  <a:srgbClr val="54585A"/>
                </a:solidFill>
              </a:rPr>
              <a:t>“How to Convert 1-12 To Month Name in Excel?” by </a:t>
            </a:r>
            <a:r>
              <a:rPr lang="en-US" sz="1400" dirty="0" err="1" smtClean="0">
                <a:solidFill>
                  <a:srgbClr val="54585A"/>
                </a:solidFill>
              </a:rPr>
              <a:t>ExtendOffice</a:t>
            </a:r>
            <a:r>
              <a:rPr lang="en-US" sz="1400" dirty="0">
                <a:solidFill>
                  <a:srgbClr val="54585A"/>
                </a:solidFill>
              </a:rPr>
              <a:t>, </a:t>
            </a:r>
            <a:r>
              <a:rPr lang="en-US" sz="1400" dirty="0">
                <a:solidFill>
                  <a:srgbClr val="54585A"/>
                </a:solidFill>
                <a:hlinkClick r:id="rId7"/>
              </a:rPr>
              <a:t>https://</a:t>
            </a:r>
            <a:r>
              <a:rPr lang="en-US" sz="1400" dirty="0" smtClean="0">
                <a:solidFill>
                  <a:srgbClr val="54585A"/>
                </a:solidFill>
                <a:hlinkClick r:id="rId7"/>
              </a:rPr>
              <a:t>www.extendoffice.com/documents/excel/5146-excel-convert-1-12-to-month.html</a:t>
            </a:r>
            <a:r>
              <a:rPr lang="en-US" sz="1400" dirty="0" smtClean="0">
                <a:solidFill>
                  <a:srgbClr val="54585A"/>
                </a:solidFill>
              </a:rPr>
              <a:t> </a:t>
            </a:r>
          </a:p>
          <a:p>
            <a:endParaRPr lang="en-US" sz="1400" dirty="0">
              <a:solidFill>
                <a:srgbClr val="54585A"/>
              </a:solidFill>
            </a:endParaRPr>
          </a:p>
          <a:p>
            <a:r>
              <a:rPr lang="en-US" sz="1400" dirty="0" smtClean="0">
                <a:solidFill>
                  <a:srgbClr val="54585A"/>
                </a:solidFill>
              </a:rPr>
              <a:t>“</a:t>
            </a:r>
            <a:r>
              <a:rPr lang="en-US" sz="1400" dirty="0">
                <a:solidFill>
                  <a:srgbClr val="54585A"/>
                </a:solidFill>
              </a:rPr>
              <a:t>Excel Boolean logic: How to sift spreadsheet data using AND, OR, NOT, and </a:t>
            </a:r>
            <a:r>
              <a:rPr lang="en-US" sz="1400" dirty="0" smtClean="0">
                <a:solidFill>
                  <a:srgbClr val="54585A"/>
                </a:solidFill>
              </a:rPr>
              <a:t>XOR” by JD Sartain, part of the Max Productivity series </a:t>
            </a:r>
            <a:r>
              <a:rPr lang="en-US" sz="1400" dirty="0">
                <a:solidFill>
                  <a:srgbClr val="54585A"/>
                </a:solidFill>
              </a:rPr>
              <a:t>on PCWorld.com, </a:t>
            </a:r>
            <a:r>
              <a:rPr lang="en-US" sz="1400" dirty="0">
                <a:solidFill>
                  <a:srgbClr val="54585A"/>
                </a:solidFill>
                <a:hlinkClick r:id="rId8"/>
              </a:rPr>
              <a:t>https://</a:t>
            </a:r>
            <a:r>
              <a:rPr lang="en-US" sz="1400" dirty="0" smtClean="0">
                <a:solidFill>
                  <a:srgbClr val="54585A"/>
                </a:solidFill>
                <a:hlinkClick r:id="rId8"/>
              </a:rPr>
              <a:t>www.pcworld.com/article/2985015/excel-boolean-logic-how-to-sift-spreadsheet-data-using-and-or-not-and-xor.html</a:t>
            </a:r>
            <a:r>
              <a:rPr lang="en-US" sz="1400" dirty="0" smtClean="0">
                <a:solidFill>
                  <a:srgbClr val="54585A"/>
                </a:solidFill>
              </a:rPr>
              <a:t> </a:t>
            </a:r>
            <a:endParaRPr lang="en-US" sz="1400" dirty="0">
              <a:solidFill>
                <a:srgbClr val="54585A"/>
              </a:solidFill>
            </a:endParaRPr>
          </a:p>
          <a:p>
            <a:endParaRPr lang="en-US" sz="1400" dirty="0" smtClean="0">
              <a:solidFill>
                <a:srgbClr val="54585A"/>
              </a:solidFill>
            </a:endParaRPr>
          </a:p>
          <a:p>
            <a:pPr lvl="0"/>
            <a:endParaRPr lang="en-US" sz="1400" dirty="0">
              <a:solidFill>
                <a:srgbClr val="54585A"/>
              </a:solidFill>
            </a:endParaRPr>
          </a:p>
          <a:p>
            <a:pPr lvl="0"/>
            <a:r>
              <a:rPr lang="en-US" sz="1400" dirty="0" smtClean="0">
                <a:solidFill>
                  <a:srgbClr val="54585A"/>
                </a:solidFill>
              </a:rPr>
              <a:t> </a:t>
            </a:r>
            <a:endParaRPr kumimoji="0" lang="en-US" sz="1400" b="0" i="0" u="none" strike="noStrike" kern="1200" cap="none" spc="0" normalizeH="0" baseline="0" noProof="0" dirty="0" smtClean="0">
              <a:ln>
                <a:noFill/>
              </a:ln>
              <a:solidFill>
                <a:srgbClr val="54585A"/>
              </a:solidFill>
              <a:effectLst/>
              <a:uLnTx/>
              <a:uFillTx/>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4585A"/>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4585A"/>
              </a:solidFill>
              <a:effectLst/>
              <a:uLnTx/>
              <a:uFillTx/>
              <a:latin typeface="Calibri"/>
              <a:ea typeface="+mn-ea"/>
              <a:cs typeface="+mn-cs"/>
            </a:endParaRPr>
          </a:p>
        </p:txBody>
      </p:sp>
      <p:sp>
        <p:nvSpPr>
          <p:cNvPr id="8" name="Rectangle 7"/>
          <p:cNvSpPr/>
          <p:nvPr/>
        </p:nvSpPr>
        <p:spPr>
          <a:xfrm>
            <a:off x="4517487" y="5434239"/>
            <a:ext cx="3157025" cy="757130"/>
          </a:xfrm>
          <a:prstGeom prst="rect">
            <a:avLst/>
          </a:prstGeom>
        </p:spPr>
        <p:txBody>
          <a:bodyPr wrap="square">
            <a:spAutoFit/>
          </a:bodyPr>
          <a:lstStyle/>
          <a:p>
            <a:pPr marL="0" marR="0" lvl="0" indent="0" algn="l" defTabSz="609585"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0" normalizeH="0" baseline="0" noProof="0" dirty="0">
                <a:ln>
                  <a:noFill/>
                </a:ln>
                <a:solidFill>
                  <a:srgbClr val="61468B"/>
                </a:solidFill>
                <a:effectLst/>
                <a:uLnTx/>
                <a:uFillTx/>
                <a:latin typeface="Calibri"/>
                <a:ea typeface="+mn-ea"/>
                <a:cs typeface="+mn-cs"/>
              </a:rPr>
              <a:t>Thank you!</a:t>
            </a:r>
          </a:p>
        </p:txBody>
      </p:sp>
    </p:spTree>
    <p:extLst>
      <p:ext uri="{BB962C8B-B14F-4D97-AF65-F5344CB8AC3E}">
        <p14:creationId xmlns:p14="http://schemas.microsoft.com/office/powerpoint/2010/main" val="3890842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freebie! The Rules Go to 11</a:t>
            </a:r>
            <a:endParaRPr lang="en-US" dirty="0"/>
          </a:p>
        </p:txBody>
      </p:sp>
      <p:sp>
        <p:nvSpPr>
          <p:cNvPr id="13" name="TextBox 12"/>
          <p:cNvSpPr txBox="1"/>
          <p:nvPr/>
        </p:nvSpPr>
        <p:spPr>
          <a:xfrm>
            <a:off x="871206" y="1529179"/>
            <a:ext cx="9910526" cy="3754874"/>
          </a:xfrm>
          <a:prstGeom prst="rect">
            <a:avLst/>
          </a:prstGeom>
          <a:noFill/>
        </p:spPr>
        <p:txBody>
          <a:bodyPr wrap="square" rtlCol="0">
            <a:spAutoFit/>
          </a:bodyPr>
          <a:lstStyle/>
          <a:p>
            <a:r>
              <a:rPr lang="en-US" sz="2400" b="1" dirty="0" smtClean="0"/>
              <a:t>Helpful keyboard shortcuts in Excel:</a:t>
            </a:r>
          </a:p>
          <a:p>
            <a:r>
              <a:rPr lang="en-US" sz="1600" dirty="0" smtClean="0"/>
              <a:t>(Ctrl key in Windows, </a:t>
            </a:r>
            <a:r>
              <a:rPr lang="en-US" sz="1600" dirty="0" err="1" smtClean="0"/>
              <a:t>Cmnd</a:t>
            </a:r>
            <a:r>
              <a:rPr lang="en-US" sz="1600" dirty="0" smtClean="0"/>
              <a:t> key in Mac)</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Ctrl </a:t>
            </a:r>
            <a:r>
              <a:rPr lang="en-US" dirty="0"/>
              <a:t>+ Right </a:t>
            </a:r>
            <a:r>
              <a:rPr lang="en-US" dirty="0" smtClean="0"/>
              <a:t>Arrow </a:t>
            </a:r>
            <a:r>
              <a:rPr lang="en-US" dirty="0"/>
              <a:t>to move right, </a:t>
            </a:r>
            <a:r>
              <a:rPr lang="en-US" dirty="0" smtClean="0"/>
              <a:t>Ctrl + </a:t>
            </a:r>
            <a:r>
              <a:rPr lang="en-US" dirty="0"/>
              <a:t>Left </a:t>
            </a:r>
            <a:r>
              <a:rPr lang="en-US" dirty="0" smtClean="0"/>
              <a:t>Arrow </a:t>
            </a:r>
            <a:r>
              <a:rPr lang="en-US" dirty="0"/>
              <a:t>to </a:t>
            </a:r>
            <a:r>
              <a:rPr lang="en-US" dirty="0" smtClean="0"/>
              <a:t>move left</a:t>
            </a:r>
            <a:endParaRPr lang="en-US" dirty="0"/>
          </a:p>
          <a:p>
            <a:pPr marL="285750" indent="-285750">
              <a:buFont typeface="Arial" panose="020B0604020202020204" pitchFamily="34" charset="0"/>
              <a:buChar char="•"/>
            </a:pPr>
            <a:r>
              <a:rPr lang="en-US" dirty="0" smtClean="0"/>
              <a:t>Ctrl + </a:t>
            </a:r>
            <a:r>
              <a:rPr lang="en-US" dirty="0"/>
              <a:t>Down </a:t>
            </a:r>
            <a:r>
              <a:rPr lang="en-US" dirty="0" smtClean="0"/>
              <a:t>Arrow </a:t>
            </a:r>
            <a:r>
              <a:rPr lang="en-US" dirty="0"/>
              <a:t>to move </a:t>
            </a:r>
            <a:r>
              <a:rPr lang="en-US" dirty="0" smtClean="0"/>
              <a:t>down to the end of the column. Ctrl + Up Arrow to move to the top</a:t>
            </a:r>
            <a:endParaRPr lang="en-US" dirty="0"/>
          </a:p>
          <a:p>
            <a:pPr marL="285750" indent="-285750">
              <a:buFont typeface="Arial" panose="020B0604020202020204" pitchFamily="34" charset="0"/>
              <a:buChar char="•"/>
            </a:pPr>
            <a:r>
              <a:rPr lang="en-US" dirty="0" smtClean="0"/>
              <a:t>Ctrl </a:t>
            </a:r>
            <a:r>
              <a:rPr lang="en-US" dirty="0"/>
              <a:t>+ </a:t>
            </a:r>
            <a:r>
              <a:rPr lang="en-US" dirty="0" smtClean="0"/>
              <a:t>1 – </a:t>
            </a:r>
            <a:r>
              <a:rPr lang="en-US" dirty="0"/>
              <a:t>Brings up format </a:t>
            </a:r>
            <a:r>
              <a:rPr lang="en-US" dirty="0" smtClean="0"/>
              <a:t>menu</a:t>
            </a:r>
            <a:endParaRPr lang="en-US" dirty="0"/>
          </a:p>
          <a:p>
            <a:pPr marL="285750" indent="-285750">
              <a:buFont typeface="Arial" panose="020B0604020202020204" pitchFamily="34" charset="0"/>
              <a:buChar char="•"/>
            </a:pPr>
            <a:r>
              <a:rPr lang="en-US" dirty="0" smtClean="0"/>
              <a:t>Ctrl </a:t>
            </a:r>
            <a:r>
              <a:rPr lang="en-US" dirty="0"/>
              <a:t>C – Copy </a:t>
            </a:r>
          </a:p>
          <a:p>
            <a:pPr marL="285750" indent="-285750">
              <a:buFont typeface="Arial" panose="020B0604020202020204" pitchFamily="34" charset="0"/>
              <a:buChar char="•"/>
            </a:pPr>
            <a:r>
              <a:rPr lang="en-US" dirty="0" smtClean="0"/>
              <a:t>Ctrl </a:t>
            </a:r>
            <a:r>
              <a:rPr lang="en-US" dirty="0"/>
              <a:t>V – Paste</a:t>
            </a:r>
          </a:p>
          <a:p>
            <a:pPr marL="285750" indent="-285750">
              <a:buFont typeface="Arial" panose="020B0604020202020204" pitchFamily="34" charset="0"/>
              <a:buChar char="•"/>
            </a:pPr>
            <a:r>
              <a:rPr lang="en-US" dirty="0" smtClean="0"/>
              <a:t>Ctrl </a:t>
            </a:r>
            <a:r>
              <a:rPr lang="en-US" dirty="0"/>
              <a:t>Z – Undo</a:t>
            </a:r>
          </a:p>
          <a:p>
            <a:pPr marL="285750" indent="-285750">
              <a:buFont typeface="Arial" panose="020B0604020202020204" pitchFamily="34" charset="0"/>
              <a:buChar char="•"/>
            </a:pPr>
            <a:r>
              <a:rPr lang="en-US" dirty="0" smtClean="0"/>
              <a:t>Ctrl </a:t>
            </a:r>
            <a:r>
              <a:rPr lang="en-US" dirty="0"/>
              <a:t>+ Alt +V </a:t>
            </a:r>
            <a:r>
              <a:rPr lang="en-US" dirty="0" smtClean="0"/>
              <a:t>– Paste Special</a:t>
            </a:r>
            <a:r>
              <a:rPr lang="en-US" dirty="0"/>
              <a:t>. </a:t>
            </a:r>
            <a:r>
              <a:rPr lang="en-US" dirty="0" smtClean="0"/>
              <a:t>Use to paste with special formatting. </a:t>
            </a:r>
            <a:endParaRPr lang="en-US" dirty="0"/>
          </a:p>
          <a:p>
            <a:pPr marL="285750" indent="-285750">
              <a:buFont typeface="Arial" panose="020B0604020202020204" pitchFamily="34" charset="0"/>
              <a:buChar char="•"/>
            </a:pPr>
            <a:r>
              <a:rPr lang="en-US" dirty="0" smtClean="0"/>
              <a:t>Ctrl </a:t>
            </a:r>
            <a:r>
              <a:rPr lang="en-US" dirty="0"/>
              <a:t>+ F – </a:t>
            </a:r>
            <a:r>
              <a:rPr lang="en-US" dirty="0" smtClean="0"/>
              <a:t>Find. Brings up a dialog box to type the string of characters you’d like to find</a:t>
            </a:r>
            <a:endParaRPr lang="en-US" dirty="0"/>
          </a:p>
          <a:p>
            <a:pPr marL="285750" indent="-285750">
              <a:buFont typeface="Arial" panose="020B0604020202020204" pitchFamily="34" charset="0"/>
              <a:buChar char="•"/>
            </a:pPr>
            <a:r>
              <a:rPr lang="en-US" dirty="0" smtClean="0"/>
              <a:t>Alt </a:t>
            </a:r>
            <a:r>
              <a:rPr lang="en-US" dirty="0"/>
              <a:t>+ Shift + Tab – </a:t>
            </a:r>
            <a:r>
              <a:rPr lang="en-US" dirty="0" smtClean="0"/>
              <a:t>Brings </a:t>
            </a:r>
            <a:r>
              <a:rPr lang="en-US" dirty="0"/>
              <a:t>up the quick menu to the other programs you have </a:t>
            </a:r>
            <a:r>
              <a:rPr lang="en-US" dirty="0" smtClean="0"/>
              <a:t>open</a:t>
            </a: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54585A"/>
              </a:solidFill>
              <a:effectLst/>
              <a:uLnTx/>
              <a:uFillTx/>
              <a:latin typeface="Calibri"/>
              <a:ea typeface="+mn-ea"/>
              <a:cs typeface="+mn-cs"/>
            </a:endParaRPr>
          </a:p>
        </p:txBody>
      </p:sp>
    </p:spTree>
    <p:extLst>
      <p:ext uri="{BB962C8B-B14F-4D97-AF65-F5344CB8AC3E}">
        <p14:creationId xmlns:p14="http://schemas.microsoft.com/office/powerpoint/2010/main" val="1828762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1: Load the Analysis </a:t>
            </a:r>
            <a:r>
              <a:rPr lang="en-US" dirty="0" err="1" smtClean="0"/>
              <a:t>ToolPak</a:t>
            </a:r>
            <a:r>
              <a:rPr lang="en-US" dirty="0" smtClean="0"/>
              <a:t> in Excel</a:t>
            </a:r>
            <a:endParaRPr lang="en-US" dirty="0"/>
          </a:p>
        </p:txBody>
      </p:sp>
      <p:sp>
        <p:nvSpPr>
          <p:cNvPr id="13" name="TextBox 12"/>
          <p:cNvSpPr txBox="1"/>
          <p:nvPr/>
        </p:nvSpPr>
        <p:spPr>
          <a:xfrm>
            <a:off x="509541" y="1515531"/>
            <a:ext cx="5058746" cy="1200329"/>
          </a:xfrm>
          <a:prstGeom prst="rect">
            <a:avLst/>
          </a:prstGeom>
          <a:noFill/>
        </p:spPr>
        <p:txBody>
          <a:bodyPr wrap="square" rtlCol="0">
            <a:spAutoFit/>
          </a:bodyPr>
          <a:lstStyle/>
          <a:p>
            <a:r>
              <a:rPr lang="en-US" dirty="0" smtClean="0"/>
              <a:t>Click File tab </a:t>
            </a:r>
            <a:r>
              <a:rPr lang="en-US" dirty="0" smtClean="0">
                <a:sym typeface="Wingdings" panose="05000000000000000000" pitchFamily="2" charset="2"/>
              </a:rPr>
              <a:t> </a:t>
            </a:r>
            <a:r>
              <a:rPr lang="en-US" dirty="0" smtClean="0"/>
              <a:t>Options (last choice on the left) </a:t>
            </a:r>
            <a:r>
              <a:rPr lang="en-US" dirty="0" smtClean="0">
                <a:sym typeface="Wingdings" panose="05000000000000000000" pitchFamily="2" charset="2"/>
              </a:rPr>
              <a:t></a:t>
            </a:r>
            <a:r>
              <a:rPr lang="en-US" dirty="0" smtClean="0"/>
              <a:t> Add-ins (second to last choice on left)</a:t>
            </a:r>
          </a:p>
          <a:p>
            <a:endParaRPr lang="en-US" dirty="0"/>
          </a:p>
          <a:p>
            <a:r>
              <a:rPr lang="en-US" dirty="0" smtClean="0"/>
              <a:t>Choose Analysis </a:t>
            </a:r>
            <a:r>
              <a:rPr lang="en-US" dirty="0" err="1" smtClean="0"/>
              <a:t>ToolPak</a:t>
            </a:r>
            <a:r>
              <a:rPr lang="en-US" dirty="0" smtClean="0"/>
              <a:t>, click OK</a:t>
            </a:r>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8287" y="1463454"/>
            <a:ext cx="6475863" cy="5324054"/>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53033" y="2702211"/>
            <a:ext cx="1793960" cy="479467"/>
          </a:xfrm>
          <a:prstGeom prst="rect">
            <a:avLst/>
          </a:prstGeom>
        </p:spPr>
      </p:pic>
      <p:pic>
        <p:nvPicPr>
          <p:cNvPr id="5" name="Picture 4" descr="Screen Clippi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841109" y="3040745"/>
            <a:ext cx="2027096" cy="1287892"/>
          </a:xfrm>
          <a:prstGeom prst="rect">
            <a:avLst/>
          </a:prstGeom>
        </p:spPr>
      </p:pic>
      <p:sp>
        <p:nvSpPr>
          <p:cNvPr id="7" name="TextBox 6"/>
          <p:cNvSpPr txBox="1"/>
          <p:nvPr/>
        </p:nvSpPr>
        <p:spPr>
          <a:xfrm>
            <a:off x="395809" y="4653522"/>
            <a:ext cx="5058746" cy="923330"/>
          </a:xfrm>
          <a:prstGeom prst="rect">
            <a:avLst/>
          </a:prstGeom>
          <a:noFill/>
        </p:spPr>
        <p:txBody>
          <a:bodyPr wrap="square" rtlCol="0">
            <a:spAutoFit/>
          </a:bodyPr>
          <a:lstStyle/>
          <a:p>
            <a:r>
              <a:rPr lang="en-US" dirty="0" smtClean="0"/>
              <a:t>The </a:t>
            </a:r>
            <a:r>
              <a:rPr lang="en-US" dirty="0" err="1" smtClean="0"/>
              <a:t>ToolPak</a:t>
            </a:r>
            <a:r>
              <a:rPr lang="en-US" dirty="0" smtClean="0"/>
              <a:t> is installed correctly if “Data Analysis” shows up as the last choice on the right in the Data tab of the Excel ribbon</a:t>
            </a:r>
          </a:p>
        </p:txBody>
      </p:sp>
    </p:spTree>
    <p:extLst>
      <p:ext uri="{BB962C8B-B14F-4D97-AF65-F5344CB8AC3E}">
        <p14:creationId xmlns:p14="http://schemas.microsoft.com/office/powerpoint/2010/main" val="3041158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4743" y="266129"/>
            <a:ext cx="9573685" cy="762800"/>
          </a:xfrm>
        </p:spPr>
        <p:txBody>
          <a:bodyPr/>
          <a:lstStyle/>
          <a:p>
            <a:r>
              <a:rPr lang="en-US" dirty="0" smtClean="0"/>
              <a:t>Rule 2: Summary Statistics for Quick Checks</a:t>
            </a:r>
            <a:endParaRPr lang="en-US" dirty="0"/>
          </a:p>
        </p:txBody>
      </p:sp>
      <p:sp>
        <p:nvSpPr>
          <p:cNvPr id="9" name="TextBox 8"/>
          <p:cNvSpPr txBox="1"/>
          <p:nvPr/>
        </p:nvSpPr>
        <p:spPr>
          <a:xfrm>
            <a:off x="293427" y="1337480"/>
            <a:ext cx="4715301" cy="4985980"/>
          </a:xfrm>
          <a:prstGeom prst="rect">
            <a:avLst/>
          </a:prstGeom>
          <a:noFill/>
        </p:spPr>
        <p:txBody>
          <a:bodyPr wrap="square" rtlCol="0">
            <a:spAutoFit/>
          </a:bodyPr>
          <a:lstStyle/>
          <a:p>
            <a:r>
              <a:rPr lang="en-US" sz="2400" b="1" dirty="0" smtClean="0"/>
              <a:t>To see summary statistics for a numeric column:</a:t>
            </a:r>
          </a:p>
          <a:p>
            <a:endParaRPr lang="en-US" dirty="0" smtClean="0"/>
          </a:p>
          <a:p>
            <a:pPr marL="285750" indent="-285750">
              <a:buFont typeface="Arial" panose="020B0604020202020204" pitchFamily="34" charset="0"/>
              <a:buChar char="•"/>
            </a:pPr>
            <a:r>
              <a:rPr lang="en-US" dirty="0" smtClean="0"/>
              <a:t>Data Tab </a:t>
            </a:r>
            <a:r>
              <a:rPr lang="en-US" dirty="0" smtClean="0">
                <a:sym typeface="Wingdings" panose="05000000000000000000" pitchFamily="2" charset="2"/>
              </a:rPr>
              <a:t> Data Analysis  Descriptive Statistics</a:t>
            </a:r>
          </a:p>
          <a:p>
            <a:pPr marL="285750" indent="-285750">
              <a:buFont typeface="Arial" panose="020B0604020202020204" pitchFamily="34" charset="0"/>
              <a:buChar char="•"/>
            </a:pPr>
            <a:r>
              <a:rPr lang="en-US" dirty="0" smtClean="0"/>
              <a:t>Enter the Input range</a:t>
            </a:r>
          </a:p>
          <a:p>
            <a:pPr marL="285750" indent="-285750">
              <a:buFont typeface="Arial" panose="020B0604020202020204" pitchFamily="34" charset="0"/>
              <a:buChar char="•"/>
            </a:pPr>
            <a:r>
              <a:rPr lang="en-US" dirty="0" smtClean="0"/>
              <a:t>Check Summary Statistics box</a:t>
            </a:r>
          </a:p>
          <a:p>
            <a:pPr marL="285750" indent="-285750">
              <a:buFont typeface="Arial" panose="020B0604020202020204" pitchFamily="34" charset="0"/>
              <a:buChar char="•"/>
            </a:pPr>
            <a:r>
              <a:rPr lang="en-US" dirty="0" smtClean="0"/>
              <a:t>Your statistics will open in a new worksheet by default; can choose new workbook</a:t>
            </a:r>
          </a:p>
          <a:p>
            <a:endParaRPr lang="en-US" dirty="0"/>
          </a:p>
          <a:p>
            <a:r>
              <a:rPr lang="en-US" dirty="0" smtClean="0"/>
              <a:t>In addition to these statistics being useful for a preliminary analysis, you can also use them to check for errant data values. </a:t>
            </a:r>
          </a:p>
          <a:p>
            <a:endParaRPr lang="en-US" dirty="0"/>
          </a:p>
          <a:p>
            <a:r>
              <a:rPr lang="en-US" dirty="0" smtClean="0"/>
              <a:t>A mean or median that is way off what you expected could indicate errors in data-entry in this column. </a:t>
            </a:r>
            <a:endParaRPr lang="en-US" dirty="0"/>
          </a:p>
        </p:txBody>
      </p:sp>
      <p:pic>
        <p:nvPicPr>
          <p:cNvPr id="10" name="Picture 9" descr="Screen Clipping"/>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5008728" y="1064525"/>
            <a:ext cx="4510585" cy="3466532"/>
          </a:xfrm>
          <a:prstGeom prst="rect">
            <a:avLst/>
          </a:prstGeom>
        </p:spPr>
      </p:pic>
      <p:pic>
        <p:nvPicPr>
          <p:cNvPr id="8" name="Content Placeholder 7" descr="Screen Clipping"/>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r="15562" b="6881"/>
          <a:stretch/>
        </p:blipFill>
        <p:spPr>
          <a:xfrm>
            <a:off x="8795225" y="2145434"/>
            <a:ext cx="3229418" cy="4623859"/>
          </a:xfrm>
        </p:spPr>
      </p:pic>
    </p:spTree>
    <p:extLst>
      <p:ext uri="{BB962C8B-B14F-4D97-AF65-F5344CB8AC3E}">
        <p14:creationId xmlns:p14="http://schemas.microsoft.com/office/powerpoint/2010/main" val="1701921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3: Harness the Power of the Simple Sort</a:t>
            </a:r>
            <a:endParaRPr lang="en-US" dirty="0"/>
          </a:p>
        </p:txBody>
      </p:sp>
      <p:pic>
        <p:nvPicPr>
          <p:cNvPr id="8" name="Content Placeholder 7" descr="Screen Clipping"/>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7747383" y="1444713"/>
            <a:ext cx="3837124" cy="3741435"/>
          </a:xfrm>
        </p:spPr>
      </p:pic>
      <p:sp>
        <p:nvSpPr>
          <p:cNvPr id="9" name="TextBox 8"/>
          <p:cNvSpPr txBox="1"/>
          <p:nvPr/>
        </p:nvSpPr>
        <p:spPr>
          <a:xfrm>
            <a:off x="655093" y="1412543"/>
            <a:ext cx="6448567" cy="4062651"/>
          </a:xfrm>
          <a:prstGeom prst="rect">
            <a:avLst/>
          </a:prstGeom>
          <a:noFill/>
        </p:spPr>
        <p:txBody>
          <a:bodyPr wrap="square" rtlCol="0">
            <a:spAutoFit/>
          </a:bodyPr>
          <a:lstStyle/>
          <a:p>
            <a:r>
              <a:rPr lang="en-US" sz="2400" b="1" dirty="0" smtClean="0"/>
              <a:t>Simple sort instructions:</a:t>
            </a:r>
          </a:p>
          <a:p>
            <a:endParaRPr lang="en-US" dirty="0" smtClean="0"/>
          </a:p>
          <a:p>
            <a:pPr marL="285750" indent="-285750">
              <a:buFont typeface="Arial" panose="020B0604020202020204" pitchFamily="34" charset="0"/>
              <a:buChar char="•"/>
            </a:pPr>
            <a:r>
              <a:rPr lang="en-US" dirty="0" smtClean="0"/>
              <a:t>Select All by clicking the triangle in the far left of the screen</a:t>
            </a:r>
          </a:p>
          <a:p>
            <a:pPr marL="285750" indent="-285750">
              <a:buFont typeface="Arial" panose="020B0604020202020204" pitchFamily="34" charset="0"/>
              <a:buChar char="•"/>
            </a:pPr>
            <a:r>
              <a:rPr lang="en-US" dirty="0" smtClean="0"/>
              <a:t>Data Tab </a:t>
            </a:r>
            <a:r>
              <a:rPr lang="en-US" dirty="0" smtClean="0">
                <a:sym typeface="Wingdings" panose="05000000000000000000" pitchFamily="2" charset="2"/>
              </a:rPr>
              <a:t> Sort</a:t>
            </a:r>
          </a:p>
          <a:p>
            <a:pPr marL="285750" indent="-285750">
              <a:buFont typeface="Arial" panose="020B0604020202020204" pitchFamily="34" charset="0"/>
              <a:buChar char="•"/>
            </a:pPr>
            <a:r>
              <a:rPr lang="en-US" dirty="0" smtClean="0">
                <a:sym typeface="Wingdings" panose="05000000000000000000" pitchFamily="2" charset="2"/>
              </a:rPr>
              <a:t>In dialog box, check “My data has headers”</a:t>
            </a:r>
          </a:p>
          <a:p>
            <a:pPr marL="285750" indent="-285750">
              <a:buFont typeface="Arial" panose="020B0604020202020204" pitchFamily="34" charset="0"/>
              <a:buChar char="•"/>
            </a:pPr>
            <a:r>
              <a:rPr lang="en-US" dirty="0" smtClean="0">
                <a:sym typeface="Wingdings" panose="05000000000000000000" pitchFamily="2" charset="2"/>
              </a:rPr>
              <a:t>From “Sort by,” choose </a:t>
            </a:r>
            <a:r>
              <a:rPr lang="en-US" dirty="0" err="1" smtClean="0">
                <a:sym typeface="Wingdings" panose="05000000000000000000" pitchFamily="2" charset="2"/>
              </a:rPr>
              <a:t>Other_Diagnosis</a:t>
            </a:r>
            <a:endParaRPr lang="en-US" dirty="0" smtClean="0">
              <a:sym typeface="Wingdings" panose="05000000000000000000" pitchFamily="2" charset="2"/>
            </a:endParaRPr>
          </a:p>
          <a:p>
            <a:pPr marL="285750" indent="-285750">
              <a:buFont typeface="Arial" panose="020B0604020202020204" pitchFamily="34" charset="0"/>
              <a:buChar char="•"/>
            </a:pPr>
            <a:r>
              <a:rPr lang="en-US" dirty="0" smtClean="0">
                <a:sym typeface="Wingdings" panose="05000000000000000000" pitchFamily="2" charset="2"/>
              </a:rPr>
              <a:t>Click OK</a:t>
            </a:r>
            <a:endParaRPr lang="en-US" dirty="0"/>
          </a:p>
          <a:p>
            <a:endParaRPr lang="en-US" dirty="0"/>
          </a:p>
          <a:p>
            <a:r>
              <a:rPr lang="en-US" dirty="0" smtClean="0"/>
              <a:t>Simple sorts will quickly show data entry errors in data points consisting of only a few words (such as “ABSCESS” and “LOW BACK PAIN” in the </a:t>
            </a:r>
            <a:r>
              <a:rPr lang="en-US" dirty="0" err="1" smtClean="0"/>
              <a:t>Other_Diagnosis</a:t>
            </a:r>
            <a:r>
              <a:rPr lang="en-US" dirty="0" smtClean="0"/>
              <a:t> column).</a:t>
            </a:r>
          </a:p>
          <a:p>
            <a:endParaRPr lang="en-US" dirty="0"/>
          </a:p>
          <a:p>
            <a:r>
              <a:rPr lang="en-US" dirty="0" smtClean="0"/>
              <a:t>Simple sorts will also bring fields beginning with unusual characters to the top. </a:t>
            </a:r>
            <a:endParaRPr lang="en-US" dirty="0"/>
          </a:p>
        </p:txBody>
      </p:sp>
    </p:spTree>
    <p:extLst>
      <p:ext uri="{BB962C8B-B14F-4D97-AF65-F5344CB8AC3E}">
        <p14:creationId xmlns:p14="http://schemas.microsoft.com/office/powerpoint/2010/main" val="438117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8930" y="447588"/>
            <a:ext cx="7408323" cy="1016000"/>
          </a:xfrm>
        </p:spPr>
        <p:txBody>
          <a:bodyPr/>
          <a:lstStyle/>
          <a:p>
            <a:r>
              <a:rPr lang="en-US" dirty="0" smtClean="0"/>
              <a:t>Rule 4: Harness the Power of the Simple Filtering</a:t>
            </a:r>
            <a:endParaRPr lang="en-US" dirty="0"/>
          </a:p>
        </p:txBody>
      </p:sp>
      <p:sp>
        <p:nvSpPr>
          <p:cNvPr id="9" name="TextBox 8"/>
          <p:cNvSpPr txBox="1"/>
          <p:nvPr/>
        </p:nvSpPr>
        <p:spPr>
          <a:xfrm>
            <a:off x="316427" y="1749164"/>
            <a:ext cx="7642240" cy="4431983"/>
          </a:xfrm>
          <a:prstGeom prst="rect">
            <a:avLst/>
          </a:prstGeom>
          <a:noFill/>
        </p:spPr>
        <p:txBody>
          <a:bodyPr wrap="square" rtlCol="0">
            <a:spAutoFit/>
          </a:bodyPr>
          <a:lstStyle/>
          <a:p>
            <a:r>
              <a:rPr lang="en-US" sz="2400" b="1" dirty="0" smtClean="0"/>
              <a:t>Simple filter instructions:</a:t>
            </a:r>
          </a:p>
          <a:p>
            <a:endParaRPr lang="en-US" dirty="0" smtClean="0"/>
          </a:p>
          <a:p>
            <a:pPr marL="285750" indent="-285750">
              <a:buFont typeface="Arial" panose="020B0604020202020204" pitchFamily="34" charset="0"/>
              <a:buChar char="•"/>
            </a:pPr>
            <a:r>
              <a:rPr lang="en-US" dirty="0"/>
              <a:t>With your cursor on the column you’d like to filter, go to Data Tab </a:t>
            </a:r>
            <a:r>
              <a:rPr lang="en-US" dirty="0">
                <a:sym typeface="Wingdings" panose="05000000000000000000" pitchFamily="2" charset="2"/>
              </a:rPr>
              <a:t> Filter</a:t>
            </a:r>
          </a:p>
          <a:p>
            <a:pPr marL="285750" indent="-285750">
              <a:buFont typeface="Arial" panose="020B0604020202020204" pitchFamily="34" charset="0"/>
              <a:buChar char="•"/>
            </a:pPr>
            <a:r>
              <a:rPr lang="en-US" dirty="0">
                <a:sym typeface="Wingdings" panose="05000000000000000000" pitchFamily="2" charset="2"/>
              </a:rPr>
              <a:t>Click </a:t>
            </a:r>
            <a:r>
              <a:rPr lang="en-US" dirty="0" smtClean="0">
                <a:sym typeface="Wingdings" panose="05000000000000000000" pitchFamily="2" charset="2"/>
              </a:rPr>
              <a:t>the drop-down </a:t>
            </a:r>
            <a:r>
              <a:rPr lang="en-US" dirty="0">
                <a:sym typeface="Wingdings" panose="05000000000000000000" pitchFamily="2" charset="2"/>
              </a:rPr>
              <a:t>arrow that’s now at the top of the </a:t>
            </a:r>
            <a:r>
              <a:rPr lang="en-US" dirty="0" smtClean="0">
                <a:sym typeface="Wingdings" panose="05000000000000000000" pitchFamily="2" charset="2"/>
              </a:rPr>
              <a:t>column</a:t>
            </a:r>
          </a:p>
          <a:p>
            <a:pPr marL="285750" indent="-285750">
              <a:buFont typeface="Arial" panose="020B0604020202020204" pitchFamily="34" charset="0"/>
              <a:buChar char="•"/>
            </a:pPr>
            <a:r>
              <a:rPr lang="en-US" dirty="0" smtClean="0">
                <a:sym typeface="Wingdings" panose="05000000000000000000" pitchFamily="2" charset="2"/>
              </a:rPr>
              <a:t>You can search for a string of characters in the filter choices</a:t>
            </a:r>
          </a:p>
          <a:p>
            <a:pPr marL="285750" indent="-285750">
              <a:buFont typeface="Arial" panose="020B0604020202020204" pitchFamily="34" charset="0"/>
              <a:buChar char="•"/>
            </a:pPr>
            <a:r>
              <a:rPr lang="en-US" dirty="0" smtClean="0">
                <a:sym typeface="Wingdings" panose="05000000000000000000" pitchFamily="2" charset="2"/>
              </a:rPr>
              <a:t>You can “Unselect All” (All is selected by default) and choose one or a handful of terms to filter on</a:t>
            </a:r>
          </a:p>
          <a:p>
            <a:pPr marL="285750" indent="-285750">
              <a:buFont typeface="Arial" panose="020B0604020202020204" pitchFamily="34" charset="0"/>
              <a:buChar char="•"/>
            </a:pPr>
            <a:r>
              <a:rPr lang="en-US" dirty="0" smtClean="0">
                <a:sym typeface="Wingdings" panose="05000000000000000000" pitchFamily="2" charset="2"/>
              </a:rPr>
              <a:t>Excel displays fields only for the filters you have chosen</a:t>
            </a:r>
          </a:p>
          <a:p>
            <a:pPr marL="285750" indent="-285750">
              <a:buFont typeface="Arial" panose="020B0604020202020204" pitchFamily="34" charset="0"/>
              <a:buChar char="•"/>
            </a:pPr>
            <a:endParaRPr lang="en-US" dirty="0">
              <a:sym typeface="Wingdings" panose="05000000000000000000" pitchFamily="2" charset="2"/>
            </a:endParaRPr>
          </a:p>
          <a:p>
            <a:r>
              <a:rPr lang="en-US" sz="2400" b="1" dirty="0"/>
              <a:t>Simple </a:t>
            </a:r>
            <a:r>
              <a:rPr lang="en-US" sz="2400" b="1" dirty="0" smtClean="0"/>
              <a:t>filters are good for:</a:t>
            </a:r>
          </a:p>
          <a:p>
            <a:endParaRPr lang="en-US" b="1" dirty="0" smtClean="0"/>
          </a:p>
          <a:p>
            <a:pPr marL="285750" indent="-285750">
              <a:buFont typeface="Arial" panose="020B0604020202020204" pitchFamily="34" charset="0"/>
              <a:buChar char="•"/>
            </a:pPr>
            <a:r>
              <a:rPr lang="en-US" dirty="0"/>
              <a:t>Finding </a:t>
            </a:r>
            <a:r>
              <a:rPr lang="en-US" dirty="0" smtClean="0"/>
              <a:t>and fixing data entry errors and typos</a:t>
            </a:r>
          </a:p>
          <a:p>
            <a:pPr marL="285750" indent="-285750">
              <a:buFont typeface="Arial" panose="020B0604020202020204" pitchFamily="34" charset="0"/>
              <a:buChar char="•"/>
            </a:pPr>
            <a:r>
              <a:rPr lang="en-US" dirty="0" smtClean="0"/>
              <a:t>Making quick changes to subsets of the data</a:t>
            </a:r>
          </a:p>
          <a:p>
            <a:pPr marL="285750" indent="-285750">
              <a:buFont typeface="Arial" panose="020B0604020202020204" pitchFamily="34" charset="0"/>
              <a:buChar char="•"/>
            </a:pPr>
            <a:r>
              <a:rPr lang="en-US" dirty="0" smtClean="0"/>
              <a:t>Spot-checking data</a:t>
            </a:r>
            <a:endParaRPr lang="en-US" dirty="0"/>
          </a:p>
          <a:p>
            <a:endParaRPr lang="en-US" dirty="0"/>
          </a:p>
        </p:txBody>
      </p:sp>
      <p:pic>
        <p:nvPicPr>
          <p:cNvPr id="8" name="Content Placeholder 7"/>
          <p:cNvPicPr>
            <a:picLocks noGrp="1" noChangeAspect="1"/>
          </p:cNvPicPr>
          <p:nvPr>
            <p:ph idx="1"/>
          </p:nvPr>
        </p:nvPicPr>
        <p:blipFill>
          <a:blip r:embed="rId2" cstate="print">
            <a:extLst>
              <a:ext uri="{28A0092B-C50C-407E-A947-70E740481C1C}">
                <a14:useLocalDpi xmlns:a14="http://schemas.microsoft.com/office/drawing/2010/main"/>
              </a:ext>
            </a:extLst>
          </a:blip>
          <a:stretch>
            <a:fillRect/>
          </a:stretch>
        </p:blipFill>
        <p:spPr>
          <a:xfrm>
            <a:off x="8405707" y="196233"/>
            <a:ext cx="3446968" cy="6540715"/>
          </a:xfrm>
        </p:spPr>
      </p:pic>
    </p:spTree>
    <p:extLst>
      <p:ext uri="{BB962C8B-B14F-4D97-AF65-F5344CB8AC3E}">
        <p14:creationId xmlns:p14="http://schemas.microsoft.com/office/powerpoint/2010/main" val="1260864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4423" y="555413"/>
            <a:ext cx="8004377" cy="623694"/>
          </a:xfrm>
        </p:spPr>
        <p:txBody>
          <a:bodyPr/>
          <a:lstStyle/>
          <a:p>
            <a:r>
              <a:rPr lang="en-US" dirty="0" smtClean="0"/>
              <a:t>Rule 4: Explore your data with COUNTIF</a:t>
            </a:r>
            <a:endParaRPr lang="en-US" dirty="0"/>
          </a:p>
        </p:txBody>
      </p:sp>
      <p:sp>
        <p:nvSpPr>
          <p:cNvPr id="9" name="TextBox 8"/>
          <p:cNvSpPr txBox="1"/>
          <p:nvPr/>
        </p:nvSpPr>
        <p:spPr>
          <a:xfrm>
            <a:off x="370613" y="4349663"/>
            <a:ext cx="11489494" cy="2246769"/>
          </a:xfrm>
          <a:prstGeom prst="rect">
            <a:avLst/>
          </a:prstGeom>
          <a:noFill/>
        </p:spPr>
        <p:txBody>
          <a:bodyPr wrap="square" rtlCol="0">
            <a:spAutoFit/>
          </a:bodyPr>
          <a:lstStyle/>
          <a:p>
            <a:r>
              <a:rPr lang="en-US" sz="2400" b="1" dirty="0" smtClean="0"/>
              <a:t>COUNTIF instructions:</a:t>
            </a:r>
          </a:p>
          <a:p>
            <a:endParaRPr lang="en-US" sz="800" dirty="0" smtClean="0"/>
          </a:p>
          <a:p>
            <a:pPr marL="285750" indent="-285750">
              <a:buFont typeface="Arial" panose="020B0604020202020204" pitchFamily="34" charset="0"/>
              <a:buChar char="•"/>
            </a:pPr>
            <a:r>
              <a:rPr lang="en-US" dirty="0" smtClean="0"/>
              <a:t>Select a column</a:t>
            </a:r>
          </a:p>
          <a:p>
            <a:pPr marL="285750" indent="-285750">
              <a:buFont typeface="Arial" panose="020B0604020202020204" pitchFamily="34" charset="0"/>
              <a:buChar char="•"/>
            </a:pPr>
            <a:r>
              <a:rPr lang="en-US" dirty="0" smtClean="0"/>
              <a:t>From Formulas tab, choose “Insert Function” and search for COUNTIF</a:t>
            </a:r>
            <a:endParaRPr lang="en-US" dirty="0">
              <a:sym typeface="Wingdings" panose="05000000000000000000" pitchFamily="2" charset="2"/>
            </a:endParaRPr>
          </a:p>
          <a:p>
            <a:pPr marL="285750" indent="-285750">
              <a:buFont typeface="Arial" panose="020B0604020202020204" pitchFamily="34" charset="0"/>
              <a:buChar char="•"/>
            </a:pPr>
            <a:r>
              <a:rPr lang="en-US" dirty="0" smtClean="0">
                <a:sym typeface="Wingdings" panose="05000000000000000000" pitchFamily="2" charset="2"/>
              </a:rPr>
              <a:t>Enter a range of cells over which to count</a:t>
            </a:r>
          </a:p>
          <a:p>
            <a:pPr marL="285750" indent="-285750">
              <a:buFont typeface="Arial" panose="020B0604020202020204" pitchFamily="34" charset="0"/>
              <a:buChar char="•"/>
            </a:pPr>
            <a:r>
              <a:rPr lang="en-US" dirty="0" smtClean="0">
                <a:sym typeface="Wingdings" panose="05000000000000000000" pitchFamily="2" charset="2"/>
              </a:rPr>
              <a:t>Enter criteria</a:t>
            </a:r>
          </a:p>
          <a:p>
            <a:pPr marL="742950" lvl="1" indent="-285750">
              <a:buFont typeface="Arial" panose="020B0604020202020204" pitchFamily="34" charset="0"/>
              <a:buChar char="•"/>
            </a:pPr>
            <a:r>
              <a:rPr lang="en-US" dirty="0" smtClean="0">
                <a:sym typeface="Wingdings" panose="05000000000000000000" pitchFamily="2" charset="2"/>
              </a:rPr>
              <a:t>Use format “*text*” if you want to search for a string of characters, no matter where they occur</a:t>
            </a:r>
          </a:p>
          <a:p>
            <a:endParaRPr lang="en-US" dirty="0"/>
          </a:p>
        </p:txBody>
      </p:sp>
      <p:pic>
        <p:nvPicPr>
          <p:cNvPr id="6" name="Content Placeholder 5" descr="Screen Clipping"/>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1757787" y="1179107"/>
            <a:ext cx="8519898" cy="3124471"/>
          </a:xfrm>
        </p:spPr>
      </p:pic>
    </p:spTree>
    <p:extLst>
      <p:ext uri="{BB962C8B-B14F-4D97-AF65-F5344CB8AC3E}">
        <p14:creationId xmlns:p14="http://schemas.microsoft.com/office/powerpoint/2010/main" val="3176961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7496" y="555413"/>
            <a:ext cx="8004377" cy="623694"/>
          </a:xfrm>
        </p:spPr>
        <p:txBody>
          <a:bodyPr/>
          <a:lstStyle/>
          <a:p>
            <a:r>
              <a:rPr lang="en-US" dirty="0" smtClean="0"/>
              <a:t>Rule 4: Advanced Filters</a:t>
            </a:r>
            <a:endParaRPr lang="en-US" dirty="0"/>
          </a:p>
        </p:txBody>
      </p:sp>
      <p:sp>
        <p:nvSpPr>
          <p:cNvPr id="9" name="TextBox 8"/>
          <p:cNvSpPr txBox="1"/>
          <p:nvPr/>
        </p:nvSpPr>
        <p:spPr>
          <a:xfrm>
            <a:off x="4138509" y="4417855"/>
            <a:ext cx="8006080" cy="1846659"/>
          </a:xfrm>
          <a:prstGeom prst="rect">
            <a:avLst/>
          </a:prstGeom>
          <a:noFill/>
        </p:spPr>
        <p:txBody>
          <a:bodyPr wrap="square" rtlCol="0">
            <a:spAutoFit/>
          </a:bodyPr>
          <a:lstStyle/>
          <a:p>
            <a:r>
              <a:rPr lang="en-US" sz="2400" b="1" dirty="0" smtClean="0"/>
              <a:t>Simple steps to create a custom text filter:</a:t>
            </a:r>
          </a:p>
          <a:p>
            <a:endParaRPr lang="en-US" dirty="0" smtClean="0"/>
          </a:p>
          <a:p>
            <a:pPr marL="285750" indent="-285750">
              <a:buFont typeface="Arial" panose="020B0604020202020204" pitchFamily="34" charset="0"/>
              <a:buChar char="•"/>
            </a:pPr>
            <a:r>
              <a:rPr lang="en-US" dirty="0" smtClean="0"/>
              <a:t>From the Data tab, choose Filter, </a:t>
            </a:r>
            <a:r>
              <a:rPr lang="en-US" dirty="0" smtClean="0">
                <a:sym typeface="Wingdings" panose="05000000000000000000" pitchFamily="2" charset="2"/>
              </a:rPr>
              <a:t></a:t>
            </a:r>
            <a:r>
              <a:rPr lang="en-US" dirty="0" smtClean="0"/>
              <a:t> Text Filters </a:t>
            </a:r>
            <a:r>
              <a:rPr lang="en-US" dirty="0" smtClean="0">
                <a:sym typeface="Wingdings" panose="05000000000000000000" pitchFamily="2" charset="2"/>
              </a:rPr>
              <a:t></a:t>
            </a:r>
            <a:r>
              <a:rPr lang="en-US" dirty="0" smtClean="0"/>
              <a:t> Custom Filter</a:t>
            </a:r>
            <a:endParaRPr lang="en-US" dirty="0">
              <a:sym typeface="Wingdings" panose="05000000000000000000" pitchFamily="2" charset="2"/>
            </a:endParaRPr>
          </a:p>
          <a:p>
            <a:pPr marL="285750" indent="-285750">
              <a:buFont typeface="Arial" panose="020B0604020202020204" pitchFamily="34" charset="0"/>
              <a:buChar char="•"/>
            </a:pPr>
            <a:r>
              <a:rPr lang="en-US" dirty="0" smtClean="0">
                <a:sym typeface="Wingdings" panose="05000000000000000000" pitchFamily="2" charset="2"/>
              </a:rPr>
              <a:t>Next choose specific criteria such as Contains, Begins with, Ends with, etc.</a:t>
            </a:r>
          </a:p>
          <a:p>
            <a:pPr marL="285750" indent="-285750">
              <a:buFont typeface="Arial" panose="020B0604020202020204" pitchFamily="34" charset="0"/>
              <a:buChar char="•"/>
            </a:pPr>
            <a:r>
              <a:rPr lang="en-US" dirty="0" smtClean="0">
                <a:sym typeface="Wingdings" panose="05000000000000000000" pitchFamily="2" charset="2"/>
              </a:rPr>
              <a:t>For our example, choose two instances of “Does not contain” and join with “And”</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350722" y="1179107"/>
            <a:ext cx="3748961" cy="3968750"/>
          </a:xfrm>
        </p:spPr>
      </p:pic>
      <p:sp>
        <p:nvSpPr>
          <p:cNvPr id="7" name="TextBox 6"/>
          <p:cNvSpPr txBox="1"/>
          <p:nvPr/>
        </p:nvSpPr>
        <p:spPr>
          <a:xfrm>
            <a:off x="115147" y="5263719"/>
            <a:ext cx="3840480" cy="1015663"/>
          </a:xfrm>
          <a:prstGeom prst="rect">
            <a:avLst/>
          </a:prstGeom>
          <a:noFill/>
        </p:spPr>
        <p:txBody>
          <a:bodyPr wrap="square" rtlCol="0">
            <a:spAutoFit/>
          </a:bodyPr>
          <a:lstStyle/>
          <a:p>
            <a:r>
              <a:rPr lang="en-US" sz="1200" dirty="0" smtClean="0"/>
              <a:t>* This is a fairly simple example of applying Advanced Filter criteria. To see instructions for more </a:t>
            </a:r>
            <a:r>
              <a:rPr lang="en-US" sz="1200" dirty="0"/>
              <a:t>complicated criteria, see: </a:t>
            </a:r>
            <a:r>
              <a:rPr lang="en-US" sz="1200" dirty="0">
                <a:hlinkClick r:id="rId4"/>
              </a:rPr>
              <a:t>https://</a:t>
            </a:r>
            <a:r>
              <a:rPr lang="en-US" sz="1200" dirty="0" smtClean="0">
                <a:hlinkClick r:id="rId4"/>
              </a:rPr>
              <a:t>support.office.com/en-us/article/filter-by-using-advanced-criteria-4c9222fe-8529-4cd7-a898-3f16abdff32b</a:t>
            </a:r>
            <a:r>
              <a:rPr lang="en-US" sz="1200" dirty="0" smtClean="0"/>
              <a:t> </a:t>
            </a:r>
            <a:endParaRPr lang="en-US" sz="1200" dirty="0"/>
          </a:p>
        </p:txBody>
      </p:sp>
      <p:pic>
        <p:nvPicPr>
          <p:cNvPr id="3" name="Picture 2" descr="Screen Clippi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461500" y="1373068"/>
            <a:ext cx="7512331" cy="2887202"/>
          </a:xfrm>
          <a:prstGeom prst="rect">
            <a:avLst/>
          </a:prstGeom>
        </p:spPr>
      </p:pic>
      <p:sp>
        <p:nvSpPr>
          <p:cNvPr id="10" name="Oval 9"/>
          <p:cNvSpPr/>
          <p:nvPr/>
        </p:nvSpPr>
        <p:spPr>
          <a:xfrm>
            <a:off x="2500745" y="3574473"/>
            <a:ext cx="1080656" cy="339436"/>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516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4423" y="555413"/>
            <a:ext cx="8004377" cy="623694"/>
          </a:xfrm>
        </p:spPr>
        <p:txBody>
          <a:bodyPr/>
          <a:lstStyle/>
          <a:p>
            <a:r>
              <a:rPr lang="en-US" dirty="0" smtClean="0"/>
              <a:t>Rule 4.1: Find and Replace</a:t>
            </a:r>
            <a:endParaRPr lang="en-US" dirty="0"/>
          </a:p>
        </p:txBody>
      </p:sp>
      <p:sp>
        <p:nvSpPr>
          <p:cNvPr id="9" name="TextBox 8"/>
          <p:cNvSpPr txBox="1"/>
          <p:nvPr/>
        </p:nvSpPr>
        <p:spPr>
          <a:xfrm>
            <a:off x="5283198" y="1179107"/>
            <a:ext cx="6631095" cy="3785652"/>
          </a:xfrm>
          <a:prstGeom prst="rect">
            <a:avLst/>
          </a:prstGeom>
          <a:noFill/>
        </p:spPr>
        <p:txBody>
          <a:bodyPr wrap="square" rtlCol="0">
            <a:spAutoFit/>
          </a:bodyPr>
          <a:lstStyle/>
          <a:p>
            <a:r>
              <a:rPr lang="en-US" sz="2400" b="1" dirty="0" smtClean="0"/>
              <a:t>Find and Replace instructions:</a:t>
            </a:r>
          </a:p>
          <a:p>
            <a:endParaRPr lang="en-US" dirty="0" smtClean="0"/>
          </a:p>
          <a:p>
            <a:pPr marL="285750" indent="-285750">
              <a:buFont typeface="Arial" panose="020B0604020202020204" pitchFamily="34" charset="0"/>
              <a:buChar char="•"/>
            </a:pPr>
            <a:r>
              <a:rPr lang="en-US" dirty="0" smtClean="0"/>
              <a:t>From the Home tab choose Find and Replace (magnifying glass at right end of ribbon)</a:t>
            </a:r>
          </a:p>
          <a:p>
            <a:pPr marL="285750" indent="-285750">
              <a:buFont typeface="Arial" panose="020B0604020202020204" pitchFamily="34" charset="0"/>
              <a:buChar char="•"/>
            </a:pPr>
            <a:r>
              <a:rPr lang="en-US" dirty="0" smtClean="0"/>
              <a:t>Search for a string and replace it with the desired text</a:t>
            </a:r>
          </a:p>
          <a:p>
            <a:pPr marL="285750" indent="-285750">
              <a:buFont typeface="Arial" panose="020B0604020202020204" pitchFamily="34" charset="0"/>
              <a:buChar char="•"/>
            </a:pPr>
            <a:r>
              <a:rPr lang="en-US" dirty="0" smtClean="0"/>
              <a:t>Using the Filter arrow still at the top of Narrative_1, go back to Text Filter </a:t>
            </a:r>
            <a:r>
              <a:rPr lang="en-US" dirty="0" smtClean="0">
                <a:sym typeface="Wingdings" panose="05000000000000000000" pitchFamily="2" charset="2"/>
              </a:rPr>
              <a:t></a:t>
            </a:r>
            <a:r>
              <a:rPr lang="en-US" dirty="0" smtClean="0"/>
              <a:t> Custom Filter and re-run it. All the newly created “YOM”’s from Find and Replace will now be filtered out, because Excel is looking only for records that don’t contain YOM or YOF in the Narrative_1 field.</a:t>
            </a:r>
          </a:p>
          <a:p>
            <a:pPr marL="285750" indent="-285750">
              <a:buFont typeface="Arial" panose="020B0604020202020204" pitchFamily="34" charset="0"/>
              <a:buChar char="•"/>
            </a:pPr>
            <a:r>
              <a:rPr lang="en-US" dirty="0" smtClean="0"/>
              <a:t>Repeat the above step as many times as necessary to replace all the varied phrases (such as “YR OLD MALE”, etc.) with either YOF or YOM</a:t>
            </a:r>
            <a:endParaRPr lang="en-US" dirty="0"/>
          </a:p>
        </p:txBody>
      </p:sp>
      <p:sp>
        <p:nvSpPr>
          <p:cNvPr id="7" name="TextBox 6"/>
          <p:cNvSpPr txBox="1"/>
          <p:nvPr/>
        </p:nvSpPr>
        <p:spPr>
          <a:xfrm>
            <a:off x="128694" y="5250172"/>
            <a:ext cx="3840480" cy="1015663"/>
          </a:xfrm>
          <a:prstGeom prst="rect">
            <a:avLst/>
          </a:prstGeom>
          <a:noFill/>
        </p:spPr>
        <p:txBody>
          <a:bodyPr wrap="square" rtlCol="0">
            <a:spAutoFit/>
          </a:bodyPr>
          <a:lstStyle/>
          <a:p>
            <a:r>
              <a:rPr lang="en-US" sz="1200" dirty="0" smtClean="0"/>
              <a:t>* This is a fairly simple example of applying Advanced Filter criteria. To see instructions for more </a:t>
            </a:r>
            <a:r>
              <a:rPr lang="en-US" sz="1200" dirty="0"/>
              <a:t>complicated criteria, see: </a:t>
            </a:r>
            <a:r>
              <a:rPr lang="en-US" sz="1200" dirty="0">
                <a:hlinkClick r:id="rId3"/>
              </a:rPr>
              <a:t>https://</a:t>
            </a:r>
            <a:r>
              <a:rPr lang="en-US" sz="1200" dirty="0" smtClean="0">
                <a:hlinkClick r:id="rId3"/>
              </a:rPr>
              <a:t>support.office.com/en-us/article/filter-by-using-advanced-criteria-4c9222fe-8529-4cd7-a898-3f16abdff32b</a:t>
            </a:r>
            <a:r>
              <a:rPr lang="en-US" sz="1200" dirty="0" smtClean="0"/>
              <a:t> </a:t>
            </a:r>
            <a:endParaRPr lang="en-US" sz="1200" dirty="0"/>
          </a:p>
        </p:txBody>
      </p:sp>
      <p:pic>
        <p:nvPicPr>
          <p:cNvPr id="5" name="Content Placeholder 4" descr="Screen Clipping"/>
          <p:cNvPicPr>
            <a:picLocks noGrp="1" noChangeAspect="1"/>
          </p:cNvPicPr>
          <p:nvPr>
            <p:ph idx="1"/>
          </p:nvPr>
        </p:nvPicPr>
        <p:blipFill rotWithShape="1">
          <a:blip r:embed="rId4" cstate="screen">
            <a:extLst>
              <a:ext uri="{28A0092B-C50C-407E-A947-70E740481C1C}">
                <a14:useLocalDpi xmlns:a14="http://schemas.microsoft.com/office/drawing/2010/main"/>
              </a:ext>
            </a:extLst>
          </a:blip>
          <a:srcRect b="2746"/>
          <a:stretch/>
        </p:blipFill>
        <p:spPr>
          <a:xfrm>
            <a:off x="188211" y="1238104"/>
            <a:ext cx="4891789" cy="3083283"/>
          </a:xfrm>
        </p:spPr>
      </p:pic>
    </p:spTree>
    <p:extLst>
      <p:ext uri="{BB962C8B-B14F-4D97-AF65-F5344CB8AC3E}">
        <p14:creationId xmlns:p14="http://schemas.microsoft.com/office/powerpoint/2010/main" val="587625019"/>
      </p:ext>
    </p:extLst>
  </p:cSld>
  <p:clrMapOvr>
    <a:masterClrMapping/>
  </p:clrMapOvr>
</p:sld>
</file>

<file path=ppt/theme/theme1.xml><?xml version="1.0" encoding="utf-8"?>
<a:theme xmlns:a="http://schemas.openxmlformats.org/drawingml/2006/main" name="1_Office Theme">
  <a:themeElements>
    <a:clrScheme name="NM Colors">
      <a:dk1>
        <a:srgbClr val="54585A"/>
      </a:dk1>
      <a:lt1>
        <a:sysClr val="window" lastClr="FFFFFF"/>
      </a:lt1>
      <a:dk2>
        <a:srgbClr val="61468B"/>
      </a:dk2>
      <a:lt2>
        <a:srgbClr val="CFC7DC"/>
      </a:lt2>
      <a:accent1>
        <a:srgbClr val="917EAE"/>
      </a:accent1>
      <a:accent2>
        <a:srgbClr val="B0A2C5"/>
      </a:accent2>
      <a:accent3>
        <a:srgbClr val="00A144"/>
      </a:accent3>
      <a:accent4>
        <a:srgbClr val="CFD641"/>
      </a:accent4>
      <a:accent5>
        <a:srgbClr val="EDAC1A"/>
      </a:accent5>
      <a:accent6>
        <a:srgbClr val="DF6426"/>
      </a:accent6>
      <a:hlink>
        <a:srgbClr val="B1ACCE"/>
      </a:hlink>
      <a:folHlink>
        <a:srgbClr val="D4D5D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545</TotalTime>
  <Words>2583</Words>
  <Application>Microsoft Office PowerPoint</Application>
  <PresentationFormat>Widescreen</PresentationFormat>
  <Paragraphs>175</Paragraphs>
  <Slides>16</Slides>
  <Notes>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Arial</vt:lpstr>
      <vt:lpstr>Calibri</vt:lpstr>
      <vt:lpstr>Lucida Grande</vt:lpstr>
      <vt:lpstr>Wingdings</vt:lpstr>
      <vt:lpstr>1_Office Theme</vt:lpstr>
      <vt:lpstr>2_Office Theme</vt:lpstr>
      <vt:lpstr>10 Simple Rules for Data Cleaning with Excel</vt:lpstr>
      <vt:lpstr>A freebie! The Rules Go to 11</vt:lpstr>
      <vt:lpstr>Rule 1: Load the Analysis ToolPak in Excel</vt:lpstr>
      <vt:lpstr>Rule 2: Summary Statistics for Quick Checks</vt:lpstr>
      <vt:lpstr>Rule 3: Harness the Power of the Simple Sort</vt:lpstr>
      <vt:lpstr>Rule 4: Harness the Power of the Simple Filtering</vt:lpstr>
      <vt:lpstr>Rule 4: Explore your data with COUNTIF</vt:lpstr>
      <vt:lpstr>Rule 4: Advanced Filters</vt:lpstr>
      <vt:lpstr>Rule 4.1: Find and Replace</vt:lpstr>
      <vt:lpstr>Rule 5: Visualize your data with Histograms</vt:lpstr>
      <vt:lpstr>Rule 6: Automatically trim extra whitespace</vt:lpstr>
      <vt:lpstr>Rule 7: Split multi-valued cells</vt:lpstr>
      <vt:lpstr>Rule 8: Cell Validation</vt:lpstr>
      <vt:lpstr>Rule 9: Custom Lists</vt:lpstr>
      <vt:lpstr>Rule 10: Logical Operators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 Simple Rules for Data Cleaning with Excel</dc:title>
  <dc:creator>Sara Gonzales</dc:creator>
  <cp:lastModifiedBy>Sara Gonzales</cp:lastModifiedBy>
  <cp:revision>47</cp:revision>
  <dcterms:created xsi:type="dcterms:W3CDTF">2020-02-12T21:31:52Z</dcterms:created>
  <dcterms:modified xsi:type="dcterms:W3CDTF">2020-02-21T18:04:14Z</dcterms:modified>
</cp:coreProperties>
</file>

<file path=docProps/thumbnail.jpeg>
</file>